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61" r:id="rId2"/>
    <p:sldId id="256" r:id="rId3"/>
    <p:sldId id="257" r:id="rId4"/>
    <p:sldId id="258" r:id="rId5"/>
    <p:sldId id="303" r:id="rId6"/>
    <p:sldId id="259" r:id="rId7"/>
    <p:sldId id="260" r:id="rId8"/>
    <p:sldId id="262" r:id="rId9"/>
    <p:sldId id="304" r:id="rId10"/>
    <p:sldId id="263" r:id="rId11"/>
    <p:sldId id="264" r:id="rId12"/>
    <p:sldId id="305" r:id="rId13"/>
    <p:sldId id="265" r:id="rId14"/>
    <p:sldId id="266" r:id="rId15"/>
    <p:sldId id="307" r:id="rId16"/>
    <p:sldId id="267" r:id="rId17"/>
    <p:sldId id="306" r:id="rId18"/>
    <p:sldId id="310" r:id="rId19"/>
    <p:sldId id="311" r:id="rId20"/>
    <p:sldId id="308" r:id="rId21"/>
    <p:sldId id="309" r:id="rId22"/>
    <p:sldId id="268" r:id="rId23"/>
    <p:sldId id="276" r:id="rId24"/>
    <p:sldId id="277" r:id="rId25"/>
    <p:sldId id="278" r:id="rId26"/>
    <p:sldId id="279" r:id="rId27"/>
    <p:sldId id="280" r:id="rId28"/>
    <p:sldId id="281" r:id="rId29"/>
    <p:sldId id="282" r:id="rId30"/>
    <p:sldId id="283" r:id="rId31"/>
    <p:sldId id="285" r:id="rId32"/>
    <p:sldId id="286" r:id="rId33"/>
    <p:sldId id="287" r:id="rId34"/>
    <p:sldId id="288" r:id="rId35"/>
    <p:sldId id="274" r:id="rId36"/>
    <p:sldId id="275" r:id="rId37"/>
    <p:sldId id="269" r:id="rId38"/>
    <p:sldId id="270" r:id="rId39"/>
    <p:sldId id="293" r:id="rId40"/>
    <p:sldId id="294" r:id="rId41"/>
    <p:sldId id="295" r:id="rId42"/>
    <p:sldId id="296" r:id="rId43"/>
    <p:sldId id="312" r:id="rId44"/>
    <p:sldId id="313" r:id="rId45"/>
    <p:sldId id="297" r:id="rId46"/>
    <p:sldId id="298" r:id="rId47"/>
    <p:sldId id="299" r:id="rId48"/>
    <p:sldId id="300" r:id="rId49"/>
    <p:sldId id="301" r:id="rId50"/>
    <p:sldId id="314" r:id="rId51"/>
    <p:sldId id="316" r:id="rId52"/>
    <p:sldId id="317" r:id="rId53"/>
    <p:sldId id="318" r:id="rId54"/>
    <p:sldId id="319" r:id="rId55"/>
    <p:sldId id="284" r:id="rId56"/>
    <p:sldId id="320" r:id="rId57"/>
    <p:sldId id="321" r:id="rId58"/>
    <p:sldId id="322" r:id="rId59"/>
    <p:sldId id="323" r:id="rId60"/>
    <p:sldId id="324" r:id="rId61"/>
    <p:sldId id="325" r:id="rId62"/>
    <p:sldId id="326" r:id="rId63"/>
    <p:sldId id="327" r:id="rId64"/>
    <p:sldId id="271" r:id="rId65"/>
    <p:sldId id="272" r:id="rId66"/>
    <p:sldId id="273" r:id="rId67"/>
    <p:sldId id="328" r:id="rId68"/>
    <p:sldId id="329" r:id="rId69"/>
    <p:sldId id="330" r:id="rId70"/>
    <p:sldId id="332" r:id="rId71"/>
    <p:sldId id="333" r:id="rId72"/>
    <p:sldId id="334" r:id="rId73"/>
    <p:sldId id="335" r:id="rId74"/>
    <p:sldId id="336" r:id="rId75"/>
    <p:sldId id="337" r:id="rId76"/>
    <p:sldId id="289"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3" r:id="rId91"/>
    <p:sldId id="352" r:id="rId92"/>
    <p:sldId id="351"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53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384668-B911-4022-A1AD-0C427913CD5C}" type="datetimeFigureOut">
              <a:rPr lang="en-US" smtClean="0"/>
              <a:pPr/>
              <a:t>5/10/2024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8C89EE-5ACF-46B9-9D47-FB8079628C7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ChangeArrowheads="1" noTextEdit="1"/>
          </p:cNvSpPr>
          <p:nvPr>
            <p:ph type="sldImg"/>
          </p:nvPr>
        </p:nvSpPr>
        <p:spPr bwMode="auto">
          <a:noFill/>
          <a:ln>
            <a:solidFill>
              <a:srgbClr val="000000"/>
            </a:solidFill>
            <a:miter lim="800000"/>
            <a:headEnd/>
            <a:tailEnd/>
          </a:ln>
        </p:spPr>
      </p:sp>
      <p:sp>
        <p:nvSpPr>
          <p:cNvPr id="126979" name="Notes Placeholder 2"/>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26980" name="Date Placeholder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fld id="{85F0EEEB-E8CD-4301-9B07-5B8F9EB6CF00}" type="datetime1">
              <a:rPr lang="en-US" altLang="en-US" smtClean="0"/>
              <a:pPr/>
              <a:t>5/10/2024</a:t>
            </a:fld>
            <a:endParaRPr lang="en-US" altLang="en-US"/>
          </a:p>
        </p:txBody>
      </p:sp>
      <p:sp>
        <p:nvSpPr>
          <p:cNvPr id="126981" name="Slide Number Placeholder 4"/>
          <p:cNvSpPr>
            <a:spLocks noGrp="1" noChangeArrowheads="1"/>
          </p:cNvSpPr>
          <p:nvPr>
            <p:ph type="sldNum" sz="quarter" idx="5"/>
          </p:nvPr>
        </p:nvSpPr>
        <p:spPr bwMode="auto">
          <a:noFill/>
          <a:ln>
            <a:miter lim="800000"/>
            <a:headEnd/>
            <a:tailEnd/>
          </a:ln>
        </p:spPr>
        <p:txBody>
          <a:bodyPr/>
          <a:lstStyle/>
          <a:p>
            <a:fld id="{FC0BB5FB-DEB0-4ED7-A921-6FE9DB202182}" type="slidenum">
              <a:rPr lang="en-US" altLang="en-US"/>
              <a:pPr/>
              <a:t>15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ChangeArrowheads="1" noTextEdit="1"/>
          </p:cNvSpPr>
          <p:nvPr>
            <p:ph type="sldImg"/>
          </p:nvPr>
        </p:nvSpPr>
        <p:spPr bwMode="auto">
          <a:noFill/>
          <a:ln>
            <a:solidFill>
              <a:srgbClr val="000000"/>
            </a:solidFill>
            <a:miter lim="800000"/>
            <a:headEnd/>
            <a:tailEnd/>
          </a:ln>
        </p:spPr>
      </p:sp>
      <p:sp>
        <p:nvSpPr>
          <p:cNvPr id="125955" name="Notes Placeholder 2"/>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25956" name="Slide Number Placeholder 4"/>
          <p:cNvSpPr>
            <a:spLocks noGrp="1" noChangeArrowheads="1"/>
          </p:cNvSpPr>
          <p:nvPr>
            <p:ph type="sldNum" sz="quarter" idx="5"/>
          </p:nvPr>
        </p:nvSpPr>
        <p:spPr bwMode="auto">
          <a:noFill/>
          <a:ln>
            <a:miter lim="800000"/>
            <a:headEnd/>
            <a:tailEnd/>
          </a:ln>
        </p:spPr>
        <p:txBody>
          <a:bodyPr/>
          <a:lstStyle/>
          <a:p>
            <a:fld id="{26FB9DCC-469A-4ACA-B896-1D304DA82785}" type="slidenum">
              <a:rPr lang="en-US" altLang="en-US"/>
              <a:pPr/>
              <a:t>19</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1935C663-3926-4ED5-97E1-E7A2130CB233}"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8">
            <a:extLst>
              <a:ext uri="{FF2B5EF4-FFF2-40B4-BE49-F238E27FC236}">
                <a16:creationId xmlns:a16="http://schemas.microsoft.com/office/drawing/2014/main" id="{195B38F8-6632-5B24-E7CA-41B28B4F0EF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9pPr>
          </a:lstStyle>
          <a:p>
            <a:fld id="{79F5492C-7D20-417A-B9F4-35375311426A}" type="slidenum">
              <a:rPr lang="en-CA" altLang="en-US" sz="1200">
                <a:solidFill>
                  <a:srgbClr val="000000"/>
                </a:solidFill>
                <a:latin typeface="Tahoma" panose="020B0604030504040204" pitchFamily="34" charset="0"/>
                <a:cs typeface="DejaVu Sans" charset="0"/>
              </a:rPr>
              <a:pPr/>
              <a:t>77</a:t>
            </a:fld>
            <a:endParaRPr lang="en-CA" altLang="en-US" sz="1200">
              <a:solidFill>
                <a:srgbClr val="000000"/>
              </a:solidFill>
              <a:latin typeface="Tahoma" panose="020B0604030504040204" pitchFamily="34" charset="0"/>
              <a:cs typeface="DejaVu Sans" charset="0"/>
            </a:endParaRPr>
          </a:p>
        </p:txBody>
      </p:sp>
      <p:sp>
        <p:nvSpPr>
          <p:cNvPr id="5123" name="Text Box 1">
            <a:extLst>
              <a:ext uri="{FF2B5EF4-FFF2-40B4-BE49-F238E27FC236}">
                <a16:creationId xmlns:a16="http://schemas.microsoft.com/office/drawing/2014/main" id="{32E8C01C-8E8D-5FBF-EE5F-1FC18838975C}"/>
              </a:ext>
            </a:extLst>
          </p:cNvPr>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fld id="{B013216C-5460-48AD-B5B9-FD3DBACAFF21}" type="slidenum">
              <a:rPr lang="en-CA" altLang="en-US" sz="1200">
                <a:solidFill>
                  <a:srgbClr val="000000"/>
                </a:solidFill>
                <a:latin typeface="Tahoma" panose="020B0604030504040204" pitchFamily="34" charset="0"/>
              </a:rPr>
              <a:pPr algn="r" eaLnBrk="1" hangingPunct="1">
                <a:buSzPct val="100000"/>
              </a:pPr>
              <a:t>77</a:t>
            </a:fld>
            <a:endParaRPr lang="en-CA" altLang="en-US" sz="1200">
              <a:solidFill>
                <a:srgbClr val="000000"/>
              </a:solidFill>
              <a:latin typeface="Tahoma" panose="020B0604030504040204" pitchFamily="34" charset="0"/>
            </a:endParaRPr>
          </a:p>
        </p:txBody>
      </p:sp>
      <p:sp>
        <p:nvSpPr>
          <p:cNvPr id="5124" name="Rectangle 2">
            <a:extLst>
              <a:ext uri="{FF2B5EF4-FFF2-40B4-BE49-F238E27FC236}">
                <a16:creationId xmlns:a16="http://schemas.microsoft.com/office/drawing/2014/main" id="{33521CAD-7DCF-ACDA-5A7B-25B9A6CE5516}"/>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5125" name="Rectangle 3">
            <a:extLst>
              <a:ext uri="{FF2B5EF4-FFF2-40B4-BE49-F238E27FC236}">
                <a16:creationId xmlns:a16="http://schemas.microsoft.com/office/drawing/2014/main" id="{08427013-B477-4BB8-D557-3C91672920C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8">
            <a:extLst>
              <a:ext uri="{FF2B5EF4-FFF2-40B4-BE49-F238E27FC236}">
                <a16:creationId xmlns:a16="http://schemas.microsoft.com/office/drawing/2014/main" id="{DC06F97B-44D3-E0B4-5F57-0C352F19D5B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9pPr>
          </a:lstStyle>
          <a:p>
            <a:fld id="{AB5B15E7-1D7F-4B50-A7F0-5D5C7DC55F79}" type="slidenum">
              <a:rPr lang="en-CA" altLang="en-US" sz="1200">
                <a:solidFill>
                  <a:srgbClr val="000000"/>
                </a:solidFill>
                <a:latin typeface="Tahoma" panose="020B0604030504040204" pitchFamily="34" charset="0"/>
                <a:cs typeface="DejaVu Sans" charset="0"/>
              </a:rPr>
              <a:pPr/>
              <a:t>86</a:t>
            </a:fld>
            <a:endParaRPr lang="en-CA" altLang="en-US" sz="1200">
              <a:solidFill>
                <a:srgbClr val="000000"/>
              </a:solidFill>
              <a:latin typeface="Tahoma" panose="020B0604030504040204" pitchFamily="34" charset="0"/>
              <a:cs typeface="DejaVu Sans" charset="0"/>
            </a:endParaRPr>
          </a:p>
        </p:txBody>
      </p:sp>
      <p:sp>
        <p:nvSpPr>
          <p:cNvPr id="15363" name="Text Box 1">
            <a:extLst>
              <a:ext uri="{FF2B5EF4-FFF2-40B4-BE49-F238E27FC236}">
                <a16:creationId xmlns:a16="http://schemas.microsoft.com/office/drawing/2014/main" id="{6B9152E6-1FAE-014D-0605-54C9973476C4}"/>
              </a:ext>
            </a:extLst>
          </p:cNvPr>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fld id="{A1382A20-FF44-455C-AAA4-C2A68FE82444}" type="slidenum">
              <a:rPr lang="en-CA" altLang="en-US" sz="1200">
                <a:solidFill>
                  <a:srgbClr val="000000"/>
                </a:solidFill>
                <a:latin typeface="Tahoma" panose="020B0604030504040204" pitchFamily="34" charset="0"/>
              </a:rPr>
              <a:pPr algn="r" eaLnBrk="1" hangingPunct="1">
                <a:buSzPct val="100000"/>
              </a:pPr>
              <a:t>86</a:t>
            </a:fld>
            <a:endParaRPr lang="en-CA" altLang="en-US" sz="1200">
              <a:solidFill>
                <a:srgbClr val="000000"/>
              </a:solidFill>
              <a:latin typeface="Tahoma" panose="020B0604030504040204" pitchFamily="34" charset="0"/>
            </a:endParaRPr>
          </a:p>
        </p:txBody>
      </p:sp>
      <p:sp>
        <p:nvSpPr>
          <p:cNvPr id="15364" name="Rectangle 2">
            <a:extLst>
              <a:ext uri="{FF2B5EF4-FFF2-40B4-BE49-F238E27FC236}">
                <a16:creationId xmlns:a16="http://schemas.microsoft.com/office/drawing/2014/main" id="{1B605F45-A30B-B819-506D-F78BD2C0FD02}"/>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15365" name="Rectangle 3">
            <a:extLst>
              <a:ext uri="{FF2B5EF4-FFF2-40B4-BE49-F238E27FC236}">
                <a16:creationId xmlns:a16="http://schemas.microsoft.com/office/drawing/2014/main" id="{E225CE04-C463-8A0D-EF0F-874A915F06C2}"/>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8">
            <a:extLst>
              <a:ext uri="{FF2B5EF4-FFF2-40B4-BE49-F238E27FC236}">
                <a16:creationId xmlns:a16="http://schemas.microsoft.com/office/drawing/2014/main" id="{7D894CAC-0A07-064A-0E5F-196ACB1F46B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9pPr>
          </a:lstStyle>
          <a:p>
            <a:fld id="{D764803D-FE1D-406D-81D5-43B51A8A15A1}" type="slidenum">
              <a:rPr lang="en-CA" altLang="en-US" sz="1200">
                <a:solidFill>
                  <a:srgbClr val="000000"/>
                </a:solidFill>
                <a:latin typeface="Tahoma" panose="020B0604030504040204" pitchFamily="34" charset="0"/>
                <a:cs typeface="DejaVu Sans" charset="0"/>
              </a:rPr>
              <a:pPr/>
              <a:t>87</a:t>
            </a:fld>
            <a:endParaRPr lang="en-CA" altLang="en-US" sz="1200">
              <a:solidFill>
                <a:srgbClr val="000000"/>
              </a:solidFill>
              <a:latin typeface="Tahoma" panose="020B0604030504040204" pitchFamily="34" charset="0"/>
              <a:cs typeface="DejaVu Sans" charset="0"/>
            </a:endParaRPr>
          </a:p>
        </p:txBody>
      </p:sp>
      <p:sp>
        <p:nvSpPr>
          <p:cNvPr id="17411" name="Text Box 1">
            <a:extLst>
              <a:ext uri="{FF2B5EF4-FFF2-40B4-BE49-F238E27FC236}">
                <a16:creationId xmlns:a16="http://schemas.microsoft.com/office/drawing/2014/main" id="{B37C2D27-9E7A-0E5D-7D61-783E9B953A53}"/>
              </a:ext>
            </a:extLst>
          </p:cNvPr>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fld id="{049E0CF6-B78F-4D00-9EA9-C6DA780F7EE0}" type="slidenum">
              <a:rPr lang="en-CA" altLang="en-US" sz="1200">
                <a:solidFill>
                  <a:srgbClr val="000000"/>
                </a:solidFill>
                <a:latin typeface="Tahoma" panose="020B0604030504040204" pitchFamily="34" charset="0"/>
              </a:rPr>
              <a:pPr algn="r" eaLnBrk="1" hangingPunct="1">
                <a:buSzPct val="100000"/>
              </a:pPr>
              <a:t>87</a:t>
            </a:fld>
            <a:endParaRPr lang="en-CA" altLang="en-US" sz="1200">
              <a:solidFill>
                <a:srgbClr val="000000"/>
              </a:solidFill>
              <a:latin typeface="Tahoma" panose="020B0604030504040204" pitchFamily="34" charset="0"/>
            </a:endParaRPr>
          </a:p>
        </p:txBody>
      </p:sp>
      <p:sp>
        <p:nvSpPr>
          <p:cNvPr id="17412" name="Rectangle 2">
            <a:extLst>
              <a:ext uri="{FF2B5EF4-FFF2-40B4-BE49-F238E27FC236}">
                <a16:creationId xmlns:a16="http://schemas.microsoft.com/office/drawing/2014/main" id="{38477325-B2E3-3836-B8E1-3803D2217D6B}"/>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17413" name="Rectangle 3">
            <a:extLst>
              <a:ext uri="{FF2B5EF4-FFF2-40B4-BE49-F238E27FC236}">
                <a16:creationId xmlns:a16="http://schemas.microsoft.com/office/drawing/2014/main" id="{4CBAE5C8-833E-AEB3-91B2-01E6984B0DFD}"/>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8">
            <a:extLst>
              <a:ext uri="{FF2B5EF4-FFF2-40B4-BE49-F238E27FC236}">
                <a16:creationId xmlns:a16="http://schemas.microsoft.com/office/drawing/2014/main" id="{4169ECB1-6657-0620-5ADA-C3A8FB7A690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449263" algn="l"/>
                <a:tab pos="898525" algn="l"/>
                <a:tab pos="1347788" algn="l"/>
                <a:tab pos="1797050" algn="l"/>
                <a:tab pos="2246313" algn="l"/>
                <a:tab pos="2695575" algn="l"/>
              </a:tabLst>
              <a:defRPr sz="2400">
                <a:solidFill>
                  <a:schemeClr val="bg1"/>
                </a:solidFill>
                <a:latin typeface="Arial" panose="020B0604020202020204" pitchFamily="34" charset="0"/>
                <a:cs typeface="Noto Sans CJK SC Regular" charset="0"/>
              </a:defRPr>
            </a:lvl9pPr>
          </a:lstStyle>
          <a:p>
            <a:fld id="{BAFC46AC-FE2A-4B43-82DD-3F33F40AE8F9}" type="slidenum">
              <a:rPr lang="en-CA" altLang="en-US" sz="1200">
                <a:solidFill>
                  <a:srgbClr val="000000"/>
                </a:solidFill>
                <a:latin typeface="Tahoma" panose="020B0604030504040204" pitchFamily="34" charset="0"/>
                <a:cs typeface="DejaVu Sans" charset="0"/>
              </a:rPr>
              <a:pPr/>
              <a:t>92</a:t>
            </a:fld>
            <a:endParaRPr lang="en-CA" altLang="en-US" sz="1200">
              <a:solidFill>
                <a:srgbClr val="000000"/>
              </a:solidFill>
              <a:latin typeface="Tahoma" panose="020B0604030504040204" pitchFamily="34" charset="0"/>
              <a:cs typeface="DejaVu Sans" charset="0"/>
            </a:endParaRPr>
          </a:p>
        </p:txBody>
      </p:sp>
      <p:sp>
        <p:nvSpPr>
          <p:cNvPr id="21507" name="Text Box 1">
            <a:extLst>
              <a:ext uri="{FF2B5EF4-FFF2-40B4-BE49-F238E27FC236}">
                <a16:creationId xmlns:a16="http://schemas.microsoft.com/office/drawing/2014/main" id="{2D2728B2-8958-A8B3-AE1E-B642DC11DDEB}"/>
              </a:ext>
            </a:extLst>
          </p:cNvPr>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fld id="{57207E3E-AE3B-4CF0-B0EA-CD525A673FB9}" type="slidenum">
              <a:rPr lang="en-CA" altLang="en-US" sz="1200">
                <a:solidFill>
                  <a:srgbClr val="000000"/>
                </a:solidFill>
                <a:latin typeface="Tahoma" panose="020B0604030504040204" pitchFamily="34" charset="0"/>
              </a:rPr>
              <a:pPr algn="r" eaLnBrk="1" hangingPunct="1">
                <a:buSzPct val="100000"/>
              </a:pPr>
              <a:t>92</a:t>
            </a:fld>
            <a:endParaRPr lang="en-CA" altLang="en-US" sz="1200">
              <a:solidFill>
                <a:srgbClr val="000000"/>
              </a:solidFill>
              <a:latin typeface="Tahoma" panose="020B0604030504040204" pitchFamily="34" charset="0"/>
            </a:endParaRPr>
          </a:p>
        </p:txBody>
      </p:sp>
      <p:sp>
        <p:nvSpPr>
          <p:cNvPr id="21508" name="Rectangle 2">
            <a:extLst>
              <a:ext uri="{FF2B5EF4-FFF2-40B4-BE49-F238E27FC236}">
                <a16:creationId xmlns:a16="http://schemas.microsoft.com/office/drawing/2014/main" id="{F4FF651B-718F-8F1E-1DB8-95743D66A17F}"/>
              </a:ext>
            </a:extLst>
          </p:cNvPr>
          <p:cNvSpPr>
            <a:spLocks noGrp="1" noRot="1" noChangeAspect="1" noChangeArrowheads="1" noTextEdit="1"/>
          </p:cNvSpPr>
          <p:nvPr>
            <p:ph type="sldImg"/>
          </p:nvPr>
        </p:nvSpPr>
        <p:spPr>
          <a:xfrm>
            <a:off x="1143000" y="685800"/>
            <a:ext cx="4572000" cy="3429000"/>
          </a:xfrm>
          <a:solidFill>
            <a:srgbClr val="FFFFFF"/>
          </a:solidFill>
          <a:ln/>
        </p:spPr>
      </p:sp>
      <p:sp>
        <p:nvSpPr>
          <p:cNvPr id="21509" name="Rectangle 3">
            <a:extLst>
              <a:ext uri="{FF2B5EF4-FFF2-40B4-BE49-F238E27FC236}">
                <a16:creationId xmlns:a16="http://schemas.microsoft.com/office/drawing/2014/main" id="{518F68C6-CC14-D462-6DAD-848E12219FA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1"/>
            <a:ext cx="7772400" cy="2971799"/>
          </a:xfrm>
        </p:spPr>
        <p:style>
          <a:lnRef idx="2">
            <a:schemeClr val="accent2"/>
          </a:lnRef>
          <a:fillRef idx="1">
            <a:schemeClr val="lt1"/>
          </a:fillRef>
          <a:effectRef idx="0">
            <a:schemeClr val="accent2"/>
          </a:effectRef>
          <a:fontRef idx="minor">
            <a:schemeClr val="dk1"/>
          </a:fontRef>
        </p:style>
        <p:txBody>
          <a:bodyPr/>
          <a:lstStyle/>
          <a:p>
            <a:r>
              <a:rPr lang="en-US" b="1" dirty="0"/>
              <a:t>Chapter - 2</a:t>
            </a:r>
            <a:br>
              <a:rPr lang="en-US" b="1" dirty="0"/>
            </a:br>
            <a:r>
              <a:rPr lang="en-US" b="1" dirty="0">
                <a:solidFill>
                  <a:srgbClr val="0070C0"/>
                </a:solidFill>
              </a:rPr>
              <a:t>Data Modeling Using the Entity–</a:t>
            </a:r>
            <a:br>
              <a:rPr lang="en-US" b="1" dirty="0">
                <a:solidFill>
                  <a:srgbClr val="0070C0"/>
                </a:solidFill>
              </a:rPr>
            </a:br>
            <a:r>
              <a:rPr lang="en-US" b="1" dirty="0">
                <a:solidFill>
                  <a:srgbClr val="0070C0"/>
                </a:solidFill>
              </a:rPr>
              <a:t>Relationship (ER) Model</a:t>
            </a:r>
            <a:endParaRPr lang="en-US" dirty="0">
              <a:solidFill>
                <a:srgbClr val="0070C0"/>
              </a:solidFill>
            </a:endParaRPr>
          </a:p>
        </p:txBody>
      </p:sp>
      <p:sp>
        <p:nvSpPr>
          <p:cNvPr id="3" name="Subtitle 2"/>
          <p:cNvSpPr>
            <a:spLocks noGrp="1"/>
          </p:cNvSpPr>
          <p:nvPr>
            <p:ph type="subTitle" idx="1"/>
          </p:nvPr>
        </p:nvSpPr>
        <p:spPr>
          <a:xfrm>
            <a:off x="990600" y="4343400"/>
            <a:ext cx="7239000" cy="1066800"/>
          </a:xfrm>
        </p:spPr>
        <p:txBody>
          <a:bodyPr>
            <a:normAutofit/>
          </a:bodyPr>
          <a:lstStyle/>
          <a:p>
            <a:pPr algn="just"/>
            <a:r>
              <a:rPr lang="en-US" sz="2800" dirty="0">
                <a:solidFill>
                  <a:schemeClr val="accent6">
                    <a:lumMod val="75000"/>
                  </a:schemeClr>
                </a:solidFill>
              </a:rPr>
              <a:t>Conceptual modeling is a very important phase in designing a successful database application.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Different Types of Attributes in ER Model</a:t>
            </a:r>
            <a:endParaRPr lang="en-US" sz="22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buFontTx/>
              <a:buAutoNum type="arabicPeriod" startAt="3"/>
            </a:pPr>
            <a:r>
              <a:rPr lang="en-US" sz="2000" b="1" dirty="0"/>
              <a:t>Single Valued : </a:t>
            </a:r>
            <a:r>
              <a:rPr lang="en-US" sz="2000" dirty="0"/>
              <a:t>Most attributes have a single value for a particular entity; such attributes are called single-valued.</a:t>
            </a:r>
          </a:p>
          <a:p>
            <a:pPr marL="514350" indent="-514350" algn="just" fontAlgn="base">
              <a:spcAft>
                <a:spcPts val="600"/>
              </a:spcAft>
              <a:buClr>
                <a:srgbClr val="FF0000"/>
              </a:buClr>
              <a:buFontTx/>
              <a:buAutoNum type="arabicPeriod" startAt="3"/>
            </a:pPr>
            <a:endParaRPr lang="en-US" sz="2000" dirty="0"/>
          </a:p>
          <a:p>
            <a:pPr marL="514350" indent="-514350" algn="just" fontAlgn="base">
              <a:spcAft>
                <a:spcPts val="600"/>
              </a:spcAft>
              <a:buClr>
                <a:srgbClr val="FF0000"/>
              </a:buClr>
              <a:buFontTx/>
              <a:buAutoNum type="arabicPeriod" startAt="3"/>
            </a:pPr>
            <a:endParaRPr lang="en-US" sz="2000" dirty="0"/>
          </a:p>
          <a:p>
            <a:pPr marL="514350" indent="-514350" algn="just" fontAlgn="base">
              <a:spcAft>
                <a:spcPts val="600"/>
              </a:spcAft>
              <a:buClr>
                <a:srgbClr val="FF0000"/>
              </a:buClr>
              <a:buFontTx/>
              <a:buAutoNum type="arabicPeriod" startAt="3"/>
            </a:pPr>
            <a:endParaRPr lang="en-US" sz="2000" dirty="0"/>
          </a:p>
          <a:p>
            <a:pPr marL="514350" indent="-514350" algn="just" fontAlgn="base">
              <a:spcAft>
                <a:spcPts val="600"/>
              </a:spcAft>
              <a:buClr>
                <a:srgbClr val="FF0000"/>
              </a:buClr>
              <a:buFontTx/>
              <a:buAutoNum type="arabicPeriod" startAt="3"/>
            </a:pPr>
            <a:endParaRPr lang="en-US" sz="2000" dirty="0"/>
          </a:p>
          <a:p>
            <a:pPr marL="514350" indent="-514350" algn="just" fontAlgn="base">
              <a:spcAft>
                <a:spcPts val="600"/>
              </a:spcAft>
              <a:buClr>
                <a:srgbClr val="FF0000"/>
              </a:buClr>
              <a:buFontTx/>
              <a:buAutoNum type="arabicPeriod" startAt="3"/>
            </a:pPr>
            <a:endParaRPr lang="en-US" sz="2000" dirty="0"/>
          </a:p>
          <a:p>
            <a:pPr marL="514350" indent="-514350" algn="just" fontAlgn="base">
              <a:spcAft>
                <a:spcPts val="600"/>
              </a:spcAft>
              <a:buClr>
                <a:srgbClr val="FF0000"/>
              </a:buClr>
              <a:buFontTx/>
              <a:buAutoNum type="arabicPeriod" startAt="3"/>
            </a:pPr>
            <a:endParaRPr lang="en-US" sz="2000" dirty="0"/>
          </a:p>
          <a:p>
            <a:pPr marL="514350" indent="-514350" algn="just" fontAlgn="base">
              <a:spcAft>
                <a:spcPts val="600"/>
              </a:spcAft>
              <a:buClr>
                <a:srgbClr val="FF0000"/>
              </a:buClr>
              <a:buFontTx/>
              <a:buAutoNum type="arabicPeriod" startAt="3"/>
            </a:pPr>
            <a:r>
              <a:rPr lang="en-US" sz="2000" b="1" dirty="0"/>
              <a:t>Multi-Valued : </a:t>
            </a:r>
            <a:r>
              <a:rPr lang="en-US" sz="2000" dirty="0"/>
              <a:t>Multi valued attributes are those attributes which can take more than one value for a given entity from an entity set.</a:t>
            </a:r>
          </a:p>
        </p:txBody>
      </p:sp>
      <p:pic>
        <p:nvPicPr>
          <p:cNvPr id="23554" name="Picture 2" descr="https://www.gatevidyalay.com/wp-content/uploads/2018/06/Single-Valued-Attributes-Example.png"/>
          <p:cNvPicPr>
            <a:picLocks noChangeAspect="1" noChangeArrowheads="1"/>
          </p:cNvPicPr>
          <p:nvPr/>
        </p:nvPicPr>
        <p:blipFill>
          <a:blip r:embed="rId2" cstate="print"/>
          <a:srcRect/>
          <a:stretch>
            <a:fillRect/>
          </a:stretch>
        </p:blipFill>
        <p:spPr bwMode="auto">
          <a:xfrm>
            <a:off x="2286000" y="1562100"/>
            <a:ext cx="4019550" cy="1638300"/>
          </a:xfrm>
          <a:prstGeom prst="rect">
            <a:avLst/>
          </a:prstGeom>
          <a:ln>
            <a:noFill/>
          </a:ln>
          <a:effectLst>
            <a:outerShdw blurRad="292100" dist="139700" dir="2700000" algn="tl" rotWithShape="0">
              <a:srgbClr val="333333">
                <a:alpha val="65000"/>
              </a:srgbClr>
            </a:outerShdw>
          </a:effectLst>
        </p:spPr>
      </p:pic>
      <p:pic>
        <p:nvPicPr>
          <p:cNvPr id="23555" name="Picture 3"/>
          <p:cNvPicPr>
            <a:picLocks noChangeAspect="1" noChangeArrowheads="1"/>
          </p:cNvPicPr>
          <p:nvPr/>
        </p:nvPicPr>
        <p:blipFill>
          <a:blip r:embed="rId3" cstate="print"/>
          <a:srcRect/>
          <a:stretch>
            <a:fillRect/>
          </a:stretch>
        </p:blipFill>
        <p:spPr bwMode="auto">
          <a:xfrm>
            <a:off x="2819400" y="4495800"/>
            <a:ext cx="3248025" cy="19145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Different Types of Attributes in ER Model</a:t>
            </a:r>
            <a:endParaRPr lang="en-US" sz="2200" b="1" dirty="0">
              <a:solidFill>
                <a:srgbClr val="0070C0"/>
              </a:solidFill>
            </a:endParaRPr>
          </a:p>
        </p:txBody>
      </p:sp>
      <p:sp>
        <p:nvSpPr>
          <p:cNvPr id="3" name="Rectangle 3"/>
          <p:cNvSpPr txBox="1">
            <a:spLocks noChangeArrowheads="1"/>
          </p:cNvSpPr>
          <p:nvPr/>
        </p:nvSpPr>
        <p:spPr>
          <a:xfrm>
            <a:off x="228600" y="6096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457200" indent="-457200">
              <a:buAutoNum type="arabicPeriod" startAt="5"/>
            </a:pPr>
            <a:r>
              <a:rPr lang="en-US" sz="2000" b="1" dirty="0"/>
              <a:t>Stored attribute</a:t>
            </a:r>
            <a:r>
              <a:rPr lang="en-US" sz="2000" dirty="0"/>
              <a:t> : Stored attributes are the attributes that exist in the physical database.</a:t>
            </a:r>
          </a:p>
          <a:p>
            <a:pPr marL="457200" indent="-457200">
              <a:buAutoNum type="arabicPeriod" startAt="5"/>
            </a:pPr>
            <a:endParaRPr lang="en-US" sz="2000" dirty="0"/>
          </a:p>
          <a:p>
            <a:pPr marL="457200" indent="-457200">
              <a:buAutoNum type="arabicPeriod" startAt="5"/>
            </a:pPr>
            <a:endParaRPr lang="en-US" sz="2000" dirty="0"/>
          </a:p>
          <a:p>
            <a:pPr marL="457200" indent="-457200">
              <a:buAutoNum type="arabicPeriod" startAt="5"/>
            </a:pPr>
            <a:endParaRPr lang="en-US" sz="2000" dirty="0"/>
          </a:p>
          <a:p>
            <a:pPr marL="457200" indent="-457200">
              <a:buAutoNum type="arabicPeriod" startAt="5"/>
            </a:pPr>
            <a:endParaRPr lang="en-US" sz="2000" dirty="0"/>
          </a:p>
          <a:p>
            <a:pPr marL="457200" indent="-457200">
              <a:buAutoNum type="arabicPeriod" startAt="5"/>
            </a:pPr>
            <a:endParaRPr lang="en-US" sz="2000" dirty="0"/>
          </a:p>
          <a:p>
            <a:pPr marL="457200" indent="-457200">
              <a:buAutoNum type="arabicPeriod" startAt="5"/>
            </a:pPr>
            <a:endParaRPr lang="en-US" sz="2000" dirty="0"/>
          </a:p>
          <a:p>
            <a:pPr marL="457200" indent="-457200">
              <a:buAutoNum type="arabicPeriod" startAt="5"/>
            </a:pPr>
            <a:endParaRPr lang="en-US" sz="2000" dirty="0"/>
          </a:p>
          <a:p>
            <a:pPr marL="457200" indent="-457200"/>
            <a:endParaRPr lang="en-US" sz="2000" dirty="0"/>
          </a:p>
          <a:p>
            <a:pPr marL="457200" indent="-457200">
              <a:buAutoNum type="arabicPeriod" startAt="6"/>
            </a:pPr>
            <a:r>
              <a:rPr lang="en-US" sz="2000" b="1" dirty="0"/>
              <a:t>Derived attribute</a:t>
            </a:r>
            <a:r>
              <a:rPr lang="en-US" sz="2000" dirty="0"/>
              <a:t> : Derived attributes are the attributes that do not exist in</a:t>
            </a:r>
          </a:p>
          <a:p>
            <a:pPr marL="457200" indent="-457200"/>
            <a:r>
              <a:rPr lang="en-US" sz="2000" dirty="0"/>
              <a:t>        the physical database, but their values are derived from other attributes present in the database.</a:t>
            </a:r>
          </a:p>
          <a:p>
            <a:pPr marL="457200" indent="-457200" fontAlgn="base">
              <a:buAutoNum type="arabicPeriod" startAt="7"/>
            </a:pPr>
            <a:r>
              <a:rPr lang="en-US" sz="2000" b="1" dirty="0"/>
              <a:t>Complex Attributes : </a:t>
            </a:r>
            <a:r>
              <a:rPr lang="en-US" sz="2000" dirty="0"/>
              <a:t>is formed by nesting composite attributes and multi-valued attributes in arbitrary way.</a:t>
            </a:r>
          </a:p>
          <a:p>
            <a:pPr marL="457200" indent="-457200" fontAlgn="base"/>
            <a:endParaRPr lang="en-US" sz="2000" dirty="0"/>
          </a:p>
          <a:p>
            <a:pPr marL="457200" indent="-457200" fontAlgn="base"/>
            <a:r>
              <a:rPr lang="en-US" sz="2000" dirty="0"/>
              <a:t>	</a:t>
            </a:r>
            <a:r>
              <a:rPr lang="en-US" sz="2000" b="1" dirty="0"/>
              <a:t>For example:  </a:t>
            </a:r>
            <a:r>
              <a:rPr lang="en-US" sz="2000" dirty="0"/>
              <a:t>A person can have many phone numbers, many e-mail addresses, home addresses etc. So, if there is a attribute in the name of 'Contact </a:t>
            </a:r>
            <a:r>
              <a:rPr lang="en-US" sz="2000" dirty="0" err="1"/>
              <a:t>detail',it</a:t>
            </a:r>
            <a:r>
              <a:rPr lang="en-US" sz="2000" dirty="0"/>
              <a:t> can be a complex attribute.</a:t>
            </a:r>
            <a:endParaRPr lang="en-US" sz="2000" b="1" dirty="0"/>
          </a:p>
          <a:p>
            <a:pPr marL="457200" indent="-457200"/>
            <a:endParaRPr lang="en-US" sz="2000" dirty="0"/>
          </a:p>
          <a:p>
            <a:pPr marL="514350" indent="-514350" algn="just" fontAlgn="base">
              <a:spcAft>
                <a:spcPts val="600"/>
              </a:spcAft>
              <a:buClr>
                <a:srgbClr val="FF0000"/>
              </a:buClr>
            </a:pPr>
            <a:r>
              <a:rPr lang="en-US" sz="2000" dirty="0"/>
              <a:t>	</a:t>
            </a:r>
          </a:p>
        </p:txBody>
      </p:sp>
      <p:pic>
        <p:nvPicPr>
          <p:cNvPr id="22531" name="Picture 3"/>
          <p:cNvPicPr>
            <a:picLocks noChangeAspect="1" noChangeArrowheads="1"/>
          </p:cNvPicPr>
          <p:nvPr/>
        </p:nvPicPr>
        <p:blipFill>
          <a:blip r:embed="rId2" cstate="print"/>
          <a:srcRect/>
          <a:stretch>
            <a:fillRect/>
          </a:stretch>
        </p:blipFill>
        <p:spPr bwMode="auto">
          <a:xfrm>
            <a:off x="2495550" y="1093565"/>
            <a:ext cx="4152900" cy="2367154"/>
          </a:xfrm>
          <a:prstGeom prst="rect">
            <a:avLst/>
          </a:prstGeom>
          <a:noFill/>
          <a:ln>
            <a:solidFill>
              <a:schemeClr val="accent1"/>
            </a:solidFill>
          </a:ln>
          <a:effectLst>
            <a:outerShdw blurRad="292100" dist="139700" dir="2700000" algn="tl" rotWithShape="0">
              <a:srgbClr val="333333">
                <a:alpha val="65000"/>
              </a:srgbClr>
            </a:outerShdw>
          </a:effectLst>
        </p:spPr>
      </p:pic>
      <p:cxnSp>
        <p:nvCxnSpPr>
          <p:cNvPr id="6" name="Straight Arrow Connector 5"/>
          <p:cNvCxnSpPr/>
          <p:nvPr/>
        </p:nvCxnSpPr>
        <p:spPr>
          <a:xfrm rot="16200000" flipH="1">
            <a:off x="4953000" y="1676400"/>
            <a:ext cx="4572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458200" cy="4525963"/>
          </a:xfrm>
        </p:spPr>
        <p:txBody>
          <a:bodyPr/>
          <a:lstStyle/>
          <a:p>
            <a:pPr>
              <a:defRPr/>
            </a:pPr>
            <a:r>
              <a:rPr lang="en-US" dirty="0"/>
              <a:t>Complex Attributes</a:t>
            </a:r>
          </a:p>
          <a:p>
            <a:pPr lvl="1">
              <a:defRPr/>
            </a:pPr>
            <a:r>
              <a:rPr lang="en-US" dirty="0"/>
              <a:t>For example, </a:t>
            </a:r>
          </a:p>
          <a:p>
            <a:pPr lvl="1">
              <a:buNone/>
              <a:defRPr/>
            </a:pPr>
            <a:r>
              <a:rPr lang="en-US" dirty="0"/>
              <a:t>   {</a:t>
            </a:r>
            <a:r>
              <a:rPr lang="en-US" dirty="0" err="1"/>
              <a:t>Address_phone</a:t>
            </a:r>
            <a:r>
              <a:rPr lang="en-US" dirty="0"/>
              <a:t>({Phone(</a:t>
            </a:r>
            <a:r>
              <a:rPr lang="en-US" dirty="0" err="1"/>
              <a:t>Area_Code</a:t>
            </a:r>
            <a:r>
              <a:rPr lang="en-US" dirty="0"/>
              <a:t>, </a:t>
            </a:r>
            <a:r>
              <a:rPr lang="en-US" dirty="0" err="1"/>
              <a:t>Phone_Number</a:t>
            </a:r>
            <a:r>
              <a:rPr lang="en-US" dirty="0"/>
              <a:t>)}, Address(</a:t>
            </a:r>
            <a:r>
              <a:rPr lang="en-US" dirty="0" err="1"/>
              <a:t>Street_Address</a:t>
            </a:r>
            <a:r>
              <a:rPr lang="en-US" dirty="0"/>
              <a:t>(Number, Street, </a:t>
            </a:r>
            <a:r>
              <a:rPr lang="en-US" dirty="0" err="1"/>
              <a:t>Apartment_Number</a:t>
            </a:r>
            <a:r>
              <a:rPr lang="en-US" dirty="0"/>
              <a:t>), City, </a:t>
            </a:r>
            <a:r>
              <a:rPr lang="en-US" dirty="0" err="1"/>
              <a:t>Zip_Code</a:t>
            </a:r>
            <a:r>
              <a:rPr lang="en-US" dirty="0"/>
              <a: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Entity Types, Entity Sets, Keys, and Value Sets</a:t>
            </a:r>
            <a:endParaRPr lang="en-US" sz="22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a:spcAft>
                <a:spcPts val="1200"/>
              </a:spcAft>
            </a:pPr>
            <a:r>
              <a:rPr lang="en-US" sz="2000" b="1" dirty="0"/>
              <a:t>Entity Types  : </a:t>
            </a:r>
            <a:r>
              <a:rPr lang="en-US" sz="2000" dirty="0"/>
              <a:t>an</a:t>
            </a:r>
            <a:r>
              <a:rPr lang="en-US" sz="2000" b="1" dirty="0"/>
              <a:t> </a:t>
            </a:r>
            <a:r>
              <a:rPr lang="en-US" sz="2000" dirty="0"/>
              <a:t>entity type defines a </a:t>
            </a:r>
            <a:r>
              <a:rPr lang="en-US" sz="2000" i="1" dirty="0"/>
              <a:t>collection (or set) of entities that have the same attributes. Each </a:t>
            </a:r>
            <a:r>
              <a:rPr lang="en-US" sz="2000" dirty="0"/>
              <a:t>entity type in the database is described by its name and attributes.</a:t>
            </a:r>
          </a:p>
          <a:p>
            <a:r>
              <a:rPr lang="en-US" sz="2000" b="1" dirty="0"/>
              <a:t>Entity Sets : </a:t>
            </a:r>
            <a:r>
              <a:rPr lang="en-US" sz="2000" dirty="0"/>
              <a:t>The collection of all entities of a particular entity type in the database at any point in time is called an </a:t>
            </a:r>
            <a:r>
              <a:rPr lang="en-US" sz="2000" b="1" dirty="0"/>
              <a:t>entity set or entity collection; </a:t>
            </a:r>
            <a:r>
              <a:rPr lang="en-US" sz="2000" dirty="0"/>
              <a:t>the entity set</a:t>
            </a:r>
            <a:r>
              <a:rPr lang="en-US" sz="2000" b="1" dirty="0"/>
              <a:t> </a:t>
            </a:r>
            <a:r>
              <a:rPr lang="en-US" sz="2000" dirty="0"/>
              <a:t>is usually referred to using the same name as the entity type, even though they are two separate concepts.</a:t>
            </a:r>
            <a:br>
              <a:rPr lang="en-US" sz="2000" dirty="0"/>
            </a:br>
            <a:endParaRPr lang="en-US" sz="2000" dirty="0"/>
          </a:p>
        </p:txBody>
      </p:sp>
      <p:pic>
        <p:nvPicPr>
          <p:cNvPr id="21505" name="Picture 1"/>
          <p:cNvPicPr>
            <a:picLocks noChangeAspect="1" noChangeArrowheads="1"/>
          </p:cNvPicPr>
          <p:nvPr/>
        </p:nvPicPr>
        <p:blipFill>
          <a:blip r:embed="rId2" cstate="print"/>
          <a:srcRect/>
          <a:stretch>
            <a:fillRect/>
          </a:stretch>
        </p:blipFill>
        <p:spPr bwMode="auto">
          <a:xfrm>
            <a:off x="2085975" y="3197694"/>
            <a:ext cx="5210176" cy="3320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52400" y="152400"/>
            <a:ext cx="8839200" cy="6629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fontAlgn="base"/>
            <a:r>
              <a:rPr lang="en-US" sz="2000" dirty="0"/>
              <a:t> </a:t>
            </a:r>
            <a:r>
              <a:rPr lang="en-US" sz="2000" b="1" dirty="0"/>
              <a:t>STUDENT                                     </a:t>
            </a:r>
            <a:r>
              <a:rPr lang="en-US" sz="2000" b="1" dirty="0">
                <a:solidFill>
                  <a:srgbClr val="7030A0"/>
                </a:solidFill>
              </a:rPr>
              <a:t>Entity Type</a:t>
            </a:r>
          </a:p>
          <a:p>
            <a:pPr fontAlgn="base"/>
            <a:endParaRPr lang="en-US" sz="2000" dirty="0"/>
          </a:p>
          <a:p>
            <a:pPr fontAlgn="base">
              <a:lnSpc>
                <a:spcPct val="150000"/>
              </a:lnSpc>
            </a:pPr>
            <a:r>
              <a:rPr lang="en-US" sz="2000" b="1" dirty="0"/>
              <a:t>					Entity 1 </a:t>
            </a:r>
          </a:p>
          <a:p>
            <a:pPr fontAlgn="base">
              <a:lnSpc>
                <a:spcPct val="150000"/>
              </a:lnSpc>
            </a:pPr>
            <a:r>
              <a:rPr lang="en-US" sz="2000" b="1" dirty="0"/>
              <a:t>					Entity 2             </a:t>
            </a:r>
            <a:r>
              <a:rPr lang="en-US" sz="2000" b="1" dirty="0">
                <a:solidFill>
                  <a:srgbClr val="7030A0"/>
                </a:solidFill>
              </a:rPr>
              <a:t>Entity Set</a:t>
            </a:r>
            <a:endParaRPr lang="en-US" sz="2000" dirty="0">
              <a:solidFill>
                <a:srgbClr val="7030A0"/>
              </a:solidFill>
            </a:endParaRPr>
          </a:p>
          <a:p>
            <a:pPr fontAlgn="base">
              <a:lnSpc>
                <a:spcPct val="150000"/>
              </a:lnSpc>
            </a:pPr>
            <a:r>
              <a:rPr lang="en-US" sz="2000" b="1" dirty="0"/>
              <a:t>					Entity 3</a:t>
            </a:r>
            <a:endParaRPr lang="en-US" sz="2000" dirty="0"/>
          </a:p>
          <a:p>
            <a:pPr fontAlgn="base"/>
            <a:endParaRPr lang="en-US" sz="2000" b="1" dirty="0"/>
          </a:p>
          <a:p>
            <a:pPr fontAlgn="base"/>
            <a:r>
              <a:rPr lang="en-US" sz="2000" b="1" dirty="0"/>
              <a:t>Entity : </a:t>
            </a:r>
            <a:r>
              <a:rPr lang="en-US" sz="2000" dirty="0"/>
              <a:t>It is something which has real existence. Like ROW1 contains information about Ram(id, name and Age) which has existence in real world . So the ROW1 is an entity. So we may say </a:t>
            </a:r>
            <a:r>
              <a:rPr lang="en-US" sz="2000" b="1" dirty="0"/>
              <a:t>each ROW is an entity</a:t>
            </a:r>
            <a:r>
              <a:rPr lang="en-US" sz="2000" dirty="0"/>
              <a:t>.</a:t>
            </a:r>
          </a:p>
          <a:p>
            <a:pPr fontAlgn="base"/>
            <a:endParaRPr lang="en-US" sz="2000" dirty="0"/>
          </a:p>
          <a:p>
            <a:pPr fontAlgn="base"/>
            <a:r>
              <a:rPr lang="en-US" sz="2000" b="1" dirty="0"/>
              <a:t>Entity Type :  </a:t>
            </a:r>
            <a:r>
              <a:rPr lang="en-US" sz="2000" dirty="0"/>
              <a:t>It is collection of entity having common attribute. As in Student table each row is an entity and have common attributes. So </a:t>
            </a:r>
            <a:r>
              <a:rPr lang="en-US" sz="2000" b="1" dirty="0"/>
              <a:t>STUDENT</a:t>
            </a:r>
            <a:r>
              <a:rPr lang="en-US" sz="2000" dirty="0"/>
              <a:t> is an entity type which contains entities having attributes id, name and Age. Also each entity type in a database is described by a name and a list of attribute. So we may say a</a:t>
            </a:r>
            <a:r>
              <a:rPr lang="en-US" sz="2000" b="1" dirty="0"/>
              <a:t> </a:t>
            </a:r>
            <a:r>
              <a:rPr lang="en-US" sz="2000" dirty="0"/>
              <a:t>table is an entity type.</a:t>
            </a:r>
          </a:p>
          <a:p>
            <a:pPr fontAlgn="base"/>
            <a:endParaRPr lang="en-US" sz="2000" dirty="0"/>
          </a:p>
          <a:p>
            <a:pPr fontAlgn="base"/>
            <a:r>
              <a:rPr lang="en-US" sz="2000" b="1" dirty="0"/>
              <a:t>Entity Set :  </a:t>
            </a:r>
            <a:r>
              <a:rPr lang="en-US" sz="2000" dirty="0"/>
              <a:t>It is a set of entities of same entity type. so a set of one or more entities of Student Entity type is an Entity Set.</a:t>
            </a:r>
          </a:p>
          <a:p>
            <a:pPr marL="514350" indent="-514350" algn="just" fontAlgn="base">
              <a:spcAft>
                <a:spcPts val="600"/>
              </a:spcAft>
              <a:buClr>
                <a:srgbClr val="FF0000"/>
              </a:buClr>
            </a:pPr>
            <a:endParaRPr lang="en-US" sz="2000" dirty="0"/>
          </a:p>
        </p:txBody>
      </p:sp>
      <p:graphicFrame>
        <p:nvGraphicFramePr>
          <p:cNvPr id="4" name="Table 3"/>
          <p:cNvGraphicFramePr>
            <a:graphicFrameLocks noGrp="1"/>
          </p:cNvGraphicFramePr>
          <p:nvPr/>
        </p:nvGraphicFramePr>
        <p:xfrm>
          <a:off x="381000" y="533400"/>
          <a:ext cx="2819400" cy="1524000"/>
        </p:xfrm>
        <a:graphic>
          <a:graphicData uri="http://schemas.openxmlformats.org/drawingml/2006/table">
            <a:tbl>
              <a:tblPr firstRow="1" bandRow="1">
                <a:tableStyleId>{2D5ABB26-0587-4C30-8999-92F81FD0307C}</a:tableStyleId>
              </a:tblPr>
              <a:tblGrid>
                <a:gridCol w="551622">
                  <a:extLst>
                    <a:ext uri="{9D8B030D-6E8A-4147-A177-3AD203B41FA5}">
                      <a16:colId xmlns:a16="http://schemas.microsoft.com/office/drawing/2014/main" val="20000"/>
                    </a:ext>
                  </a:extLst>
                </a:gridCol>
                <a:gridCol w="1327978">
                  <a:extLst>
                    <a:ext uri="{9D8B030D-6E8A-4147-A177-3AD203B41FA5}">
                      <a16:colId xmlns:a16="http://schemas.microsoft.com/office/drawing/2014/main" val="20001"/>
                    </a:ext>
                  </a:extLst>
                </a:gridCol>
                <a:gridCol w="939800">
                  <a:extLst>
                    <a:ext uri="{9D8B030D-6E8A-4147-A177-3AD203B41FA5}">
                      <a16:colId xmlns:a16="http://schemas.microsoft.com/office/drawing/2014/main" val="20002"/>
                    </a:ext>
                  </a:extLst>
                </a:gridCol>
              </a:tblGrid>
              <a:tr h="346356">
                <a:tc>
                  <a:txBody>
                    <a:bodyPr/>
                    <a:lstStyle/>
                    <a:p>
                      <a:pPr algn="ctr"/>
                      <a:r>
                        <a:rPr lang="en-US" sz="1800" dirty="0">
                          <a:solidFill>
                            <a:srgbClr val="C00000"/>
                          </a:solidFill>
                        </a:rPr>
                        <a:t>ID </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dirty="0">
                          <a:solidFill>
                            <a:srgbClr val="C00000"/>
                          </a:solidFill>
                        </a:rPr>
                        <a:t>Name </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dirty="0">
                          <a:solidFill>
                            <a:srgbClr val="C00000"/>
                          </a:solidFill>
                        </a:rPr>
                        <a:t>AGE</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7544">
                <a:tc>
                  <a:txBody>
                    <a:bodyPr/>
                    <a:lstStyle/>
                    <a:p>
                      <a:pPr algn="ctr" fontAlgn="base"/>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7544">
                <a:tc>
                  <a:txBody>
                    <a:bodyPr/>
                    <a:lstStyle/>
                    <a:p>
                      <a:pPr algn="ctr" fontAlgn="base"/>
                      <a:r>
                        <a:rPr lang="en-US" sz="2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6356">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Bheem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a:off x="2971800" y="1066800"/>
            <a:ext cx="175260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71800" y="1447800"/>
            <a:ext cx="175260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1905000"/>
            <a:ext cx="175260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524000" y="381000"/>
            <a:ext cx="1752600" cy="1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a:off x="5791200" y="914400"/>
            <a:ext cx="381000" cy="1143000"/>
          </a:xfrm>
          <a:prstGeom prst="rightBrace">
            <a:avLst/>
          </a:prstGeom>
          <a:noFill/>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0" y="20638"/>
            <a:ext cx="9144000" cy="1277937"/>
          </a:xfrm>
        </p:spPr>
        <p:txBody>
          <a:bodyPr tIns="0">
            <a:spAutoFit/>
          </a:bodyPr>
          <a:lstStyle/>
          <a:p>
            <a:pPr algn="just" eaLnBrk="1" hangingPunct="1"/>
            <a:r>
              <a:rPr lang="en-US" altLang="en-US" b="1"/>
              <a:t>ENTITY SET corresponding to the</a:t>
            </a:r>
            <a:br>
              <a:rPr lang="en-US" altLang="en-US" b="1"/>
            </a:br>
            <a:r>
              <a:rPr lang="en-US" altLang="en-US" b="1"/>
              <a:t>ENTITY TYPE CAR</a:t>
            </a:r>
            <a:endParaRPr lang="en-US" altLang="en-US" b="1" u="sng"/>
          </a:p>
        </p:txBody>
      </p:sp>
      <p:sp>
        <p:nvSpPr>
          <p:cNvPr id="76803" name="AutoShape 5"/>
          <p:cNvSpPr>
            <a:spLocks noChangeArrowheads="1"/>
          </p:cNvSpPr>
          <p:nvPr/>
        </p:nvSpPr>
        <p:spPr bwMode="auto">
          <a:xfrm>
            <a:off x="538163" y="2324100"/>
            <a:ext cx="8267700" cy="3314700"/>
          </a:xfrm>
          <a:prstGeom prst="roundRect">
            <a:avLst>
              <a:gd name="adj" fmla="val 16667"/>
            </a:avLst>
          </a:prstGeom>
          <a:noFill/>
          <a:ln w="9525">
            <a:solidFill>
              <a:schemeClr val="tx1"/>
            </a:solidFill>
            <a:round/>
            <a:headEnd/>
            <a:tailEnd/>
          </a:ln>
        </p:spPr>
        <p:txBody>
          <a:bodyPr wrap="none"/>
          <a:lstStyle/>
          <a:p>
            <a:pPr algn="ctr"/>
            <a:r>
              <a:rPr lang="en-US" altLang="en-US" sz="2000"/>
              <a:t>car</a:t>
            </a:r>
            <a:r>
              <a:rPr lang="en-US" altLang="en-US" sz="2000" i="1" baseline="-25000"/>
              <a:t>1</a:t>
            </a:r>
          </a:p>
          <a:p>
            <a:pPr algn="ctr"/>
            <a:r>
              <a:rPr lang="en-US" altLang="en-US" sz="2000"/>
              <a:t>((ABC 123, TEXAS), TK629, Ford Mustang, convertible, 1999, (red, black))</a:t>
            </a:r>
          </a:p>
          <a:p>
            <a:pPr algn="ctr"/>
            <a:r>
              <a:rPr lang="en-US" altLang="en-US" sz="2000"/>
              <a:t>car</a:t>
            </a:r>
            <a:r>
              <a:rPr lang="en-US" altLang="en-US" sz="2000" baseline="-25000"/>
              <a:t>2</a:t>
            </a:r>
            <a:endParaRPr lang="en-US" altLang="en-US" sz="2000"/>
          </a:p>
          <a:p>
            <a:pPr algn="ctr"/>
            <a:r>
              <a:rPr lang="en-US" altLang="en-US" sz="2000"/>
              <a:t>((ABC 123, NEW YORK), WP9872, Nissan 300ZX, 2-door, 2002, (blue))</a:t>
            </a:r>
          </a:p>
          <a:p>
            <a:pPr algn="ctr"/>
            <a:r>
              <a:rPr lang="en-US" altLang="en-US" sz="2000"/>
              <a:t>car</a:t>
            </a:r>
            <a:r>
              <a:rPr lang="en-US" altLang="en-US" sz="2000" baseline="-25000"/>
              <a:t>3</a:t>
            </a:r>
            <a:endParaRPr lang="en-US" altLang="en-US" sz="2000"/>
          </a:p>
          <a:p>
            <a:pPr algn="ctr"/>
            <a:r>
              <a:rPr lang="en-US" altLang="en-US" sz="2000"/>
              <a:t>((VSY 720, TEXAS), TD729, Buick LeSabre, 4-door, 2003, (white, blue))</a:t>
            </a:r>
          </a:p>
          <a:p>
            <a:pPr algn="ctr"/>
            <a:r>
              <a:rPr lang="en-US" altLang="en-US" sz="2800"/>
              <a:t>.</a:t>
            </a:r>
          </a:p>
          <a:p>
            <a:pPr algn="ctr"/>
            <a:r>
              <a:rPr lang="en-US" altLang="en-US" sz="2800"/>
              <a:t>.</a:t>
            </a:r>
          </a:p>
          <a:p>
            <a:pPr algn="ctr"/>
            <a:r>
              <a:rPr lang="en-US" altLang="en-US" sz="2800"/>
              <a:t>.</a:t>
            </a:r>
          </a:p>
          <a:p>
            <a:pPr algn="ctr"/>
            <a:endParaRPr lang="en-US" altLang="en-US" sz="2000"/>
          </a:p>
        </p:txBody>
      </p:sp>
      <p:sp>
        <p:nvSpPr>
          <p:cNvPr id="76804" name="Text Box 6"/>
          <p:cNvSpPr txBox="1">
            <a:spLocks noChangeArrowheads="1"/>
          </p:cNvSpPr>
          <p:nvPr/>
        </p:nvSpPr>
        <p:spPr bwMode="auto">
          <a:xfrm>
            <a:off x="0" y="1511300"/>
            <a:ext cx="9144000" cy="646113"/>
          </a:xfrm>
          <a:prstGeom prst="rect">
            <a:avLst/>
          </a:prstGeom>
          <a:noFill/>
          <a:ln w="9525">
            <a:solidFill>
              <a:schemeClr val="tx1"/>
            </a:solidFill>
            <a:miter lim="800000"/>
            <a:headEnd/>
            <a:tailEnd/>
          </a:ln>
        </p:spPr>
        <p:txBody>
          <a:bodyPr>
            <a:spAutoFit/>
          </a:bodyPr>
          <a:lstStyle/>
          <a:p>
            <a:pPr algn="ctr"/>
            <a:r>
              <a:rPr lang="en-US" altLang="en-US"/>
              <a:t>CAR</a:t>
            </a:r>
          </a:p>
          <a:p>
            <a:pPr algn="ctr"/>
            <a:r>
              <a:rPr lang="en-US" altLang="en-US"/>
              <a:t>Registration(RegistrationNumber, State), VehicleID, Make, Model, Year, (Color)</a:t>
            </a:r>
          </a:p>
        </p:txBody>
      </p:sp>
      <p:sp>
        <p:nvSpPr>
          <p:cNvPr id="76805" name="TextBox 7"/>
          <p:cNvSpPr txBox="1">
            <a:spLocks noChangeArrowheads="1"/>
          </p:cNvSpPr>
          <p:nvPr/>
        </p:nvSpPr>
        <p:spPr bwMode="auto">
          <a:xfrm>
            <a:off x="6819900" y="952500"/>
            <a:ext cx="1616075" cy="461963"/>
          </a:xfrm>
          <a:prstGeom prst="rect">
            <a:avLst/>
          </a:prstGeom>
          <a:noFill/>
          <a:ln w="9525">
            <a:solidFill>
              <a:schemeClr val="tx1"/>
            </a:solidFill>
            <a:miter lim="800000"/>
            <a:headEnd/>
            <a:tailEnd/>
          </a:ln>
        </p:spPr>
        <p:txBody>
          <a:bodyPr wrap="none">
            <a:spAutoFit/>
          </a:bodyPr>
          <a:lstStyle/>
          <a:p>
            <a:r>
              <a:rPr lang="en-US" altLang="en-US"/>
              <a:t>Entity Type</a:t>
            </a:r>
          </a:p>
        </p:txBody>
      </p:sp>
      <p:cxnSp>
        <p:nvCxnSpPr>
          <p:cNvPr id="10" name="Straight Arrow Connector 9"/>
          <p:cNvCxnSpPr>
            <a:stCxn id="76805" idx="1"/>
          </p:cNvCxnSpPr>
          <p:nvPr/>
        </p:nvCxnSpPr>
        <p:spPr>
          <a:xfrm rot="10800000" flipV="1">
            <a:off x="4953000" y="1182688"/>
            <a:ext cx="1866900" cy="511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807" name="TextBox 11"/>
          <p:cNvSpPr txBox="1">
            <a:spLocks noChangeArrowheads="1"/>
          </p:cNvSpPr>
          <p:nvPr/>
        </p:nvSpPr>
        <p:spPr bwMode="auto">
          <a:xfrm>
            <a:off x="17463" y="4827588"/>
            <a:ext cx="1404937" cy="461962"/>
          </a:xfrm>
          <a:prstGeom prst="rect">
            <a:avLst/>
          </a:prstGeom>
          <a:noFill/>
          <a:ln w="9525">
            <a:solidFill>
              <a:schemeClr val="tx1"/>
            </a:solidFill>
            <a:miter lim="800000"/>
            <a:headEnd/>
            <a:tailEnd/>
          </a:ln>
        </p:spPr>
        <p:txBody>
          <a:bodyPr wrap="none">
            <a:spAutoFit/>
          </a:bodyPr>
          <a:lstStyle/>
          <a:p>
            <a:r>
              <a:rPr lang="en-US" altLang="en-US"/>
              <a:t>Entity Set</a:t>
            </a:r>
          </a:p>
        </p:txBody>
      </p:sp>
      <p:sp>
        <p:nvSpPr>
          <p:cNvPr id="13" name="Left Brace 12"/>
          <p:cNvSpPr/>
          <p:nvPr/>
        </p:nvSpPr>
        <p:spPr>
          <a:xfrm>
            <a:off x="538163" y="2705100"/>
            <a:ext cx="261937" cy="1841500"/>
          </a:xfrm>
          <a:prstGeom prst="leftBrace">
            <a:avLst/>
          </a:prstGeom>
          <a:ln w="25400">
            <a:solidFill>
              <a:srgbClr val="2704BC"/>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5" name="Straight Arrow Connector 14"/>
          <p:cNvCxnSpPr/>
          <p:nvPr/>
        </p:nvCxnSpPr>
        <p:spPr>
          <a:xfrm rot="5400000" flipH="1" flipV="1">
            <a:off x="-372268" y="3917156"/>
            <a:ext cx="1411288"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52400" y="152400"/>
            <a:ext cx="8839200" cy="6629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r>
              <a:rPr lang="en-US" sz="2000" b="1" dirty="0"/>
              <a:t>Key Attributes  :  </a:t>
            </a:r>
            <a:r>
              <a:rPr lang="en-US" sz="2000" dirty="0"/>
              <a:t>An important constraint on the entities of an entity type is the </a:t>
            </a:r>
            <a:r>
              <a:rPr lang="en-US" sz="2000" b="1" dirty="0"/>
              <a:t>key or uniqueness constraint on attributes. An entity type usually </a:t>
            </a:r>
            <a:r>
              <a:rPr lang="en-US" sz="2000" dirty="0"/>
              <a:t>has one or more attributes whose values are distinct for each individual entity in the entity set. Such an attribute is called a </a:t>
            </a:r>
            <a:r>
              <a:rPr lang="en-US" sz="2000" b="1" dirty="0"/>
              <a:t>key attribute, and its values can be used to </a:t>
            </a:r>
            <a:r>
              <a:rPr lang="en-US" sz="2000" dirty="0"/>
              <a:t>identify each entity uniquely.</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Composite key : </a:t>
            </a:r>
            <a:r>
              <a:rPr lang="en-US" sz="2000" dirty="0"/>
              <a:t>Some entity types have </a:t>
            </a:r>
            <a:r>
              <a:rPr lang="en-US" sz="2000" i="1" dirty="0"/>
              <a:t>more than one key attribute.</a:t>
            </a:r>
            <a:endParaRPr lang="en-US" sz="2000" b="1" dirty="0"/>
          </a:p>
          <a:p>
            <a:endParaRPr lang="en-US" sz="2000" dirty="0"/>
          </a:p>
          <a:p>
            <a:endParaRPr lang="en-US" sz="2000" dirty="0"/>
          </a:p>
        </p:txBody>
      </p:sp>
      <p:grpSp>
        <p:nvGrpSpPr>
          <p:cNvPr id="11" name="Group 10"/>
          <p:cNvGrpSpPr/>
          <p:nvPr/>
        </p:nvGrpSpPr>
        <p:grpSpPr>
          <a:xfrm>
            <a:off x="1447800" y="1676400"/>
            <a:ext cx="3048000" cy="1371600"/>
            <a:chOff x="1524000" y="1981200"/>
            <a:chExt cx="3048000" cy="1371600"/>
          </a:xfrm>
        </p:grpSpPr>
        <p:sp>
          <p:nvSpPr>
            <p:cNvPr id="4" name="Rectangle 3"/>
            <p:cNvSpPr/>
            <p:nvPr/>
          </p:nvSpPr>
          <p:spPr>
            <a:xfrm>
              <a:off x="1524000" y="2743200"/>
              <a:ext cx="12954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tx1"/>
                  </a:solidFill>
                </a:rPr>
                <a:t>STUDENT</a:t>
              </a:r>
            </a:p>
          </p:txBody>
        </p:sp>
        <p:cxnSp>
          <p:nvCxnSpPr>
            <p:cNvPr id="6" name="Straight Connector 5"/>
            <p:cNvCxnSpPr>
              <a:stCxn id="4" idx="0"/>
              <a:endCxn id="7" idx="2"/>
            </p:cNvCxnSpPr>
            <p:nvPr/>
          </p:nvCxnSpPr>
          <p:spPr>
            <a:xfrm rot="5400000" flipH="1" flipV="1">
              <a:off x="2171700" y="2324100"/>
              <a:ext cx="419100" cy="419100"/>
            </a:xfrm>
            <a:prstGeom prst="line">
              <a:avLst/>
            </a:prstGeom>
            <a:ln/>
          </p:spPr>
          <p:style>
            <a:lnRef idx="2">
              <a:schemeClr val="accent1"/>
            </a:lnRef>
            <a:fillRef idx="1">
              <a:schemeClr val="lt1"/>
            </a:fillRef>
            <a:effectRef idx="0">
              <a:schemeClr val="accent1"/>
            </a:effectRef>
            <a:fontRef idx="minor">
              <a:schemeClr val="dk1"/>
            </a:fontRef>
          </p:style>
        </p:cxnSp>
        <p:sp>
          <p:nvSpPr>
            <p:cNvPr id="7" name="Oval 6"/>
            <p:cNvSpPr/>
            <p:nvPr/>
          </p:nvSpPr>
          <p:spPr>
            <a:xfrm>
              <a:off x="2590800" y="1981200"/>
              <a:ext cx="1981200" cy="6858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u="sng" dirty="0">
                  <a:solidFill>
                    <a:srgbClr val="C00000"/>
                  </a:solidFill>
                </a:rPr>
                <a:t>USN</a:t>
              </a:r>
            </a:p>
          </p:txBody>
        </p:sp>
      </p:grpSp>
      <p:grpSp>
        <p:nvGrpSpPr>
          <p:cNvPr id="12" name="Group 11"/>
          <p:cNvGrpSpPr/>
          <p:nvPr/>
        </p:nvGrpSpPr>
        <p:grpSpPr>
          <a:xfrm>
            <a:off x="5181600" y="1752600"/>
            <a:ext cx="3048000" cy="1371600"/>
            <a:chOff x="1524000" y="1981200"/>
            <a:chExt cx="3048000" cy="1371600"/>
          </a:xfrm>
        </p:grpSpPr>
        <p:sp>
          <p:nvSpPr>
            <p:cNvPr id="13" name="Rectangle 12"/>
            <p:cNvSpPr/>
            <p:nvPr/>
          </p:nvSpPr>
          <p:spPr>
            <a:xfrm>
              <a:off x="1524000" y="2743200"/>
              <a:ext cx="1295400" cy="609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chemeClr val="tx1"/>
                  </a:solidFill>
                </a:rPr>
                <a:t>EMPLOYEE</a:t>
              </a:r>
            </a:p>
          </p:txBody>
        </p:sp>
        <p:cxnSp>
          <p:nvCxnSpPr>
            <p:cNvPr id="14" name="Straight Connector 13"/>
            <p:cNvCxnSpPr>
              <a:stCxn id="13" idx="0"/>
              <a:endCxn id="15" idx="2"/>
            </p:cNvCxnSpPr>
            <p:nvPr/>
          </p:nvCxnSpPr>
          <p:spPr>
            <a:xfrm rot="5400000" flipH="1" flipV="1">
              <a:off x="2171700" y="2324100"/>
              <a:ext cx="419100" cy="419100"/>
            </a:xfrm>
            <a:prstGeom prst="line">
              <a:avLst/>
            </a:prstGeom>
            <a:ln/>
          </p:spPr>
          <p:style>
            <a:lnRef idx="2">
              <a:schemeClr val="accent2"/>
            </a:lnRef>
            <a:fillRef idx="1">
              <a:schemeClr val="lt1"/>
            </a:fillRef>
            <a:effectRef idx="0">
              <a:schemeClr val="accent2"/>
            </a:effectRef>
            <a:fontRef idx="minor">
              <a:schemeClr val="dk1"/>
            </a:fontRef>
          </p:style>
        </p:cxnSp>
        <p:sp>
          <p:nvSpPr>
            <p:cNvPr id="15" name="Oval 14"/>
            <p:cNvSpPr/>
            <p:nvPr/>
          </p:nvSpPr>
          <p:spPr>
            <a:xfrm>
              <a:off x="2590800" y="1981200"/>
              <a:ext cx="1981200" cy="685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u="sng" dirty="0">
                  <a:solidFill>
                    <a:srgbClr val="C00000"/>
                  </a:solidFill>
                </a:rPr>
                <a:t>EID</a:t>
              </a:r>
            </a:p>
          </p:txBody>
        </p:sp>
      </p:grpSp>
      <p:grpSp>
        <p:nvGrpSpPr>
          <p:cNvPr id="29" name="Group 28"/>
          <p:cNvGrpSpPr/>
          <p:nvPr/>
        </p:nvGrpSpPr>
        <p:grpSpPr>
          <a:xfrm>
            <a:off x="533400" y="4191000"/>
            <a:ext cx="3429000" cy="1371600"/>
            <a:chOff x="1676400" y="3886200"/>
            <a:chExt cx="3429000" cy="1371600"/>
          </a:xfrm>
        </p:grpSpPr>
        <p:grpSp>
          <p:nvGrpSpPr>
            <p:cNvPr id="16" name="Group 15"/>
            <p:cNvGrpSpPr/>
            <p:nvPr/>
          </p:nvGrpSpPr>
          <p:grpSpPr>
            <a:xfrm>
              <a:off x="1676400" y="3886200"/>
              <a:ext cx="2667000" cy="1371600"/>
              <a:chOff x="1524000" y="1981200"/>
              <a:chExt cx="2667000" cy="1371600"/>
            </a:xfrm>
          </p:grpSpPr>
          <p:sp>
            <p:nvSpPr>
              <p:cNvPr id="17" name="Rectangle 16"/>
              <p:cNvSpPr/>
              <p:nvPr/>
            </p:nvSpPr>
            <p:spPr>
              <a:xfrm>
                <a:off x="1524000" y="2743200"/>
                <a:ext cx="1295400" cy="609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chemeClr val="tx1"/>
                    </a:solidFill>
                  </a:rPr>
                  <a:t>IA_MARKS</a:t>
                </a:r>
              </a:p>
            </p:txBody>
          </p:sp>
          <p:cxnSp>
            <p:nvCxnSpPr>
              <p:cNvPr id="18" name="Straight Connector 17"/>
              <p:cNvCxnSpPr>
                <a:stCxn id="17" idx="0"/>
                <a:endCxn id="19" idx="2"/>
              </p:cNvCxnSpPr>
              <p:nvPr/>
            </p:nvCxnSpPr>
            <p:spPr>
              <a:xfrm rot="5400000" flipH="1" flipV="1">
                <a:off x="2133600" y="2286000"/>
                <a:ext cx="495300" cy="419100"/>
              </a:xfrm>
              <a:prstGeom prst="line">
                <a:avLst/>
              </a:prstGeom>
              <a:ln/>
            </p:spPr>
            <p:style>
              <a:lnRef idx="1">
                <a:schemeClr val="accent5"/>
              </a:lnRef>
              <a:fillRef idx="2">
                <a:schemeClr val="accent5"/>
              </a:fillRef>
              <a:effectRef idx="1">
                <a:schemeClr val="accent5"/>
              </a:effectRef>
              <a:fontRef idx="minor">
                <a:schemeClr val="dk1"/>
              </a:fontRef>
            </p:style>
          </p:cxnSp>
          <p:sp>
            <p:nvSpPr>
              <p:cNvPr id="19" name="Oval 18"/>
              <p:cNvSpPr/>
              <p:nvPr/>
            </p:nvSpPr>
            <p:spPr>
              <a:xfrm>
                <a:off x="2590800" y="1981200"/>
                <a:ext cx="1600200" cy="5334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u="sng" dirty="0">
                    <a:solidFill>
                      <a:srgbClr val="C00000"/>
                    </a:solidFill>
                  </a:rPr>
                  <a:t>USN</a:t>
                </a:r>
                <a:endParaRPr lang="en-US" sz="3200" b="1" u="sng" dirty="0">
                  <a:solidFill>
                    <a:srgbClr val="C00000"/>
                  </a:solidFill>
                </a:endParaRPr>
              </a:p>
            </p:txBody>
          </p:sp>
        </p:grpSp>
        <p:sp>
          <p:nvSpPr>
            <p:cNvPr id="20" name="Oval 19"/>
            <p:cNvSpPr/>
            <p:nvPr/>
          </p:nvSpPr>
          <p:spPr>
            <a:xfrm>
              <a:off x="3352800" y="4648200"/>
              <a:ext cx="1752600" cy="6096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u="sng" dirty="0">
                  <a:solidFill>
                    <a:srgbClr val="C00000"/>
                  </a:solidFill>
                </a:rPr>
                <a:t>SUBCODE</a:t>
              </a:r>
            </a:p>
          </p:txBody>
        </p:sp>
        <p:cxnSp>
          <p:nvCxnSpPr>
            <p:cNvPr id="21" name="Straight Connector 20"/>
            <p:cNvCxnSpPr>
              <a:stCxn id="17" idx="3"/>
              <a:endCxn id="20" idx="2"/>
            </p:cNvCxnSpPr>
            <p:nvPr/>
          </p:nvCxnSpPr>
          <p:spPr>
            <a:xfrm>
              <a:off x="2971800" y="4953000"/>
              <a:ext cx="381000" cy="1588"/>
            </a:xfrm>
            <a:prstGeom prst="line">
              <a:avLst/>
            </a:prstGeom>
            <a:ln/>
          </p:spPr>
          <p:style>
            <a:lnRef idx="1">
              <a:schemeClr val="accent5"/>
            </a:lnRef>
            <a:fillRef idx="2">
              <a:schemeClr val="accent5"/>
            </a:fillRef>
            <a:effectRef idx="1">
              <a:schemeClr val="accent5"/>
            </a:effectRef>
            <a:fontRef idx="minor">
              <a:schemeClr val="dk1"/>
            </a:fontRef>
          </p:style>
        </p:cxnSp>
      </p:grpSp>
      <p:graphicFrame>
        <p:nvGraphicFramePr>
          <p:cNvPr id="28" name="Table 27"/>
          <p:cNvGraphicFramePr>
            <a:graphicFrameLocks noGrp="1"/>
          </p:cNvGraphicFramePr>
          <p:nvPr/>
        </p:nvGraphicFramePr>
        <p:xfrm>
          <a:off x="4191000" y="4267200"/>
          <a:ext cx="4572003" cy="1567946"/>
        </p:xfrm>
        <a:graphic>
          <a:graphicData uri="http://schemas.openxmlformats.org/drawingml/2006/table">
            <a:tbl>
              <a:tblPr firstRow="1" bandRow="1">
                <a:tableStyleId>{2D5ABB26-0587-4C30-8999-92F81FD0307C}</a:tableStyleId>
              </a:tblPr>
              <a:tblGrid>
                <a:gridCol w="606012">
                  <a:extLst>
                    <a:ext uri="{9D8B030D-6E8A-4147-A177-3AD203B41FA5}">
                      <a16:colId xmlns:a16="http://schemas.microsoft.com/office/drawing/2014/main" val="20000"/>
                    </a:ext>
                  </a:extLst>
                </a:gridCol>
                <a:gridCol w="1269897">
                  <a:extLst>
                    <a:ext uri="{9D8B030D-6E8A-4147-A177-3AD203B41FA5}">
                      <a16:colId xmlns:a16="http://schemas.microsoft.com/office/drawing/2014/main" val="20001"/>
                    </a:ext>
                  </a:extLst>
                </a:gridCol>
                <a:gridCol w="898698">
                  <a:extLst>
                    <a:ext uri="{9D8B030D-6E8A-4147-A177-3AD203B41FA5}">
                      <a16:colId xmlns:a16="http://schemas.microsoft.com/office/drawing/2014/main" val="20002"/>
                    </a:ext>
                  </a:extLst>
                </a:gridCol>
                <a:gridCol w="898698">
                  <a:extLst>
                    <a:ext uri="{9D8B030D-6E8A-4147-A177-3AD203B41FA5}">
                      <a16:colId xmlns:a16="http://schemas.microsoft.com/office/drawing/2014/main" val="20003"/>
                    </a:ext>
                  </a:extLst>
                </a:gridCol>
                <a:gridCol w="898698">
                  <a:extLst>
                    <a:ext uri="{9D8B030D-6E8A-4147-A177-3AD203B41FA5}">
                      <a16:colId xmlns:a16="http://schemas.microsoft.com/office/drawing/2014/main" val="20004"/>
                    </a:ext>
                  </a:extLst>
                </a:gridCol>
              </a:tblGrid>
              <a:tr h="379226">
                <a:tc>
                  <a:txBody>
                    <a:bodyPr/>
                    <a:lstStyle/>
                    <a:p>
                      <a:pPr algn="ctr"/>
                      <a:r>
                        <a:rPr lang="en-US" sz="1800" b="1" u="sng" dirty="0">
                          <a:solidFill>
                            <a:srgbClr val="C00000"/>
                          </a:solidFill>
                        </a:rPr>
                        <a:t>USN</a:t>
                      </a:r>
                      <a:endParaRPr lang="en-US" b="1" u="sng"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b="1" u="sng" dirty="0">
                          <a:solidFill>
                            <a:srgbClr val="C00000"/>
                          </a:solidFill>
                        </a:rPr>
                        <a:t>SUB-CODE </a:t>
                      </a:r>
                      <a:endParaRPr lang="en-US" b="1" u="sng"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rgbClr val="C00000"/>
                          </a:solidFill>
                        </a:rPr>
                        <a:t>IA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rgbClr val="C00000"/>
                          </a:solidFill>
                        </a:rPr>
                        <a:t>IA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dirty="0">
                          <a:solidFill>
                            <a:srgbClr val="C00000"/>
                          </a:solidFill>
                        </a:rPr>
                        <a:t>IA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287258">
                <a:tc>
                  <a:txBody>
                    <a:bodyPr/>
                    <a:lstStyle/>
                    <a:p>
                      <a:pPr algn="ctr" fontAlgn="base"/>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18CS51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7258">
                <a:tc>
                  <a:txBody>
                    <a:bodyPr/>
                    <a:lstStyle/>
                    <a:p>
                      <a:pPr algn="ctr" fontAlgn="base"/>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18CS52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5458">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800" dirty="0"/>
                        <a:t>18CS53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0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4"/>
          <p:cNvSpPr>
            <a:spLocks noGrp="1"/>
          </p:cNvSpPr>
          <p:nvPr>
            <p:ph type="title"/>
          </p:nvPr>
        </p:nvSpPr>
        <p:spPr/>
        <p:txBody>
          <a:bodyPr/>
          <a:lstStyle/>
          <a:p>
            <a:r>
              <a:rPr lang="en-US" altLang="en-US"/>
              <a:t>Value Sets (Domains) of Attributes</a:t>
            </a:r>
          </a:p>
        </p:txBody>
      </p:sp>
      <p:sp>
        <p:nvSpPr>
          <p:cNvPr id="75779" name="Content Placeholder 1"/>
          <p:cNvSpPr>
            <a:spLocks noGrp="1"/>
          </p:cNvSpPr>
          <p:nvPr>
            <p:ph sz="quarter" idx="1"/>
          </p:nvPr>
        </p:nvSpPr>
        <p:spPr/>
        <p:txBody>
          <a:bodyPr/>
          <a:lstStyle/>
          <a:p>
            <a:pPr algn="just"/>
            <a:r>
              <a:rPr lang="en-US" altLang="en-US"/>
              <a:t>Each simple attribute of an entity type is associated with a </a:t>
            </a:r>
            <a:r>
              <a:rPr lang="en-US" altLang="en-US" b="1"/>
              <a:t>value set</a:t>
            </a:r>
            <a:r>
              <a:rPr lang="en-US" altLang="en-US"/>
              <a:t> (or </a:t>
            </a:r>
            <a:r>
              <a:rPr lang="en-US" altLang="en-US" b="1"/>
              <a:t>domain</a:t>
            </a:r>
            <a:r>
              <a:rPr lang="en-US" altLang="en-US"/>
              <a:t> of values), which specifies the set of values that may be assigned to that attribute for each individual entity.</a:t>
            </a:r>
          </a:p>
          <a:p>
            <a:pPr algn="just"/>
            <a:endParaRPr lang="en-US" altLang="en-US"/>
          </a:p>
          <a:p>
            <a:pPr algn="just"/>
            <a:r>
              <a:rPr lang="en-US" altLang="en-US"/>
              <a:t>Value sets are typically specified using the basic data types.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4"/>
          <p:cNvSpPr>
            <a:spLocks noGrp="1"/>
          </p:cNvSpPr>
          <p:nvPr>
            <p:ph type="title"/>
          </p:nvPr>
        </p:nvSpPr>
        <p:spPr/>
        <p:txBody>
          <a:bodyPr/>
          <a:lstStyle/>
          <a:p>
            <a:r>
              <a:rPr lang="en-US" altLang="en-US"/>
              <a:t>An Example Database Application</a:t>
            </a:r>
          </a:p>
        </p:txBody>
      </p:sp>
      <p:sp>
        <p:nvSpPr>
          <p:cNvPr id="2" name="Content Placeholder 1"/>
          <p:cNvSpPr>
            <a:spLocks noGrp="1"/>
          </p:cNvSpPr>
          <p:nvPr>
            <p:ph sz="quarter" idx="1"/>
          </p:nvPr>
        </p:nvSpPr>
        <p:spPr/>
        <p:txBody>
          <a:bodyPr>
            <a:normAutofit fontScale="92500" lnSpcReduction="10000"/>
          </a:bodyPr>
          <a:lstStyle/>
          <a:p>
            <a:pPr algn="just">
              <a:defRPr/>
            </a:pPr>
            <a:r>
              <a:rPr lang="en-US" dirty="0"/>
              <a:t>Requirements of the Company (oversimplified for illustrative purposes)</a:t>
            </a:r>
          </a:p>
          <a:p>
            <a:pPr lvl="1" algn="just">
              <a:defRPr/>
            </a:pPr>
            <a:endParaRPr lang="en-US" sz="2500" dirty="0"/>
          </a:p>
          <a:p>
            <a:pPr lvl="1" algn="just">
              <a:defRPr/>
            </a:pPr>
            <a:r>
              <a:rPr lang="en-US" sz="2500" dirty="0"/>
              <a:t>The company is organized into DEPARTMENTs. Each department has a name, number and an employee who </a:t>
            </a:r>
            <a:r>
              <a:rPr lang="en-US" sz="2500" i="1" dirty="0"/>
              <a:t>manages </a:t>
            </a:r>
            <a:r>
              <a:rPr lang="en-US" sz="2500" dirty="0"/>
              <a:t>the department. We keep track of the start date of the department</a:t>
            </a:r>
            <a:r>
              <a:rPr lang="en-US" sz="2500" i="1" dirty="0"/>
              <a:t> </a:t>
            </a:r>
            <a:r>
              <a:rPr lang="en-US" sz="2500" dirty="0"/>
              <a:t>manager.</a:t>
            </a:r>
            <a:r>
              <a:rPr lang="en-US" sz="2500" i="1" dirty="0"/>
              <a:t> </a:t>
            </a:r>
            <a:r>
              <a:rPr lang="en-US" sz="2500" dirty="0"/>
              <a:t>A department may have several locations.</a:t>
            </a:r>
          </a:p>
          <a:p>
            <a:pPr lvl="1" algn="just">
              <a:defRPr/>
            </a:pPr>
            <a:endParaRPr lang="en-US" sz="2500" i="1" dirty="0"/>
          </a:p>
          <a:p>
            <a:pPr lvl="1" algn="just">
              <a:defRPr/>
            </a:pPr>
            <a:r>
              <a:rPr lang="en-US" sz="2500" dirty="0"/>
              <a:t>Each department</a:t>
            </a:r>
            <a:r>
              <a:rPr lang="en-US" sz="2500" i="1" dirty="0"/>
              <a:t> controls </a:t>
            </a:r>
            <a:r>
              <a:rPr lang="en-US" sz="2500" dirty="0"/>
              <a:t>a number of PROJECTs</a:t>
            </a:r>
            <a:r>
              <a:rPr lang="en-US" sz="2500" i="1" dirty="0"/>
              <a:t>. </a:t>
            </a:r>
            <a:r>
              <a:rPr lang="en-US" sz="2500" dirty="0"/>
              <a:t>Each project has a name, number and is</a:t>
            </a:r>
            <a:r>
              <a:rPr lang="en-US" sz="2500" i="1" dirty="0"/>
              <a:t> </a:t>
            </a:r>
            <a:r>
              <a:rPr lang="en-US" sz="2500" dirty="0"/>
              <a:t>located at a single location.</a:t>
            </a:r>
          </a:p>
          <a:p>
            <a:pPr algn="just">
              <a:defRPr/>
            </a:pPr>
            <a:endParaRPr lang="en-US" dirty="0"/>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p:txBody>
          <a:bodyPr/>
          <a:lstStyle/>
          <a:p>
            <a:r>
              <a:rPr lang="en-US" altLang="en-US"/>
              <a:t>Contd…</a:t>
            </a:r>
          </a:p>
        </p:txBody>
      </p:sp>
      <p:sp>
        <p:nvSpPr>
          <p:cNvPr id="65539" name="Content Placeholder 1"/>
          <p:cNvSpPr>
            <a:spLocks noGrp="1"/>
          </p:cNvSpPr>
          <p:nvPr>
            <p:ph sz="quarter" idx="1"/>
          </p:nvPr>
        </p:nvSpPr>
        <p:spPr/>
        <p:txBody>
          <a:bodyPr/>
          <a:lstStyle/>
          <a:p>
            <a:pPr marL="603250" lvl="2" indent="-255588" algn="just">
              <a:spcBef>
                <a:spcPts val="400"/>
              </a:spcBef>
              <a:buFont typeface="Wingdings" pitchFamily="2" charset="2"/>
              <a:buChar char="Ø"/>
            </a:pPr>
            <a:r>
              <a:rPr lang="en-US" altLang="en-US" sz="2400" dirty="0"/>
              <a:t>We store each EMPLOYEE’s social security number, address, salary, and birth date. Each employee </a:t>
            </a:r>
            <a:r>
              <a:rPr lang="en-US" altLang="en-US" sz="2400" i="1" dirty="0"/>
              <a:t>works for</a:t>
            </a:r>
            <a:r>
              <a:rPr lang="en-US" altLang="en-US" sz="2400" dirty="0"/>
              <a:t> one department but may </a:t>
            </a:r>
            <a:r>
              <a:rPr lang="en-US" altLang="en-US" sz="2400" i="1" dirty="0"/>
              <a:t>work on</a:t>
            </a:r>
            <a:r>
              <a:rPr lang="en-US" altLang="en-US" sz="2400" dirty="0"/>
              <a:t> several projects. We keep track of the number of hours per week that an employee currently works on each project. We also keep track of the </a:t>
            </a:r>
            <a:r>
              <a:rPr lang="en-US" altLang="en-US" sz="2400" i="1" dirty="0"/>
              <a:t>direct supervisor</a:t>
            </a:r>
            <a:r>
              <a:rPr lang="en-US" altLang="en-US" sz="2400" dirty="0"/>
              <a:t> of each employee.</a:t>
            </a:r>
          </a:p>
          <a:p>
            <a:pPr marL="365125" lvl="1" indent="-255588" algn="just">
              <a:spcBef>
                <a:spcPts val="400"/>
              </a:spcBef>
              <a:buSzPct val="100000"/>
            </a:pPr>
            <a:endParaRPr lang="en-US" altLang="en-US" dirty="0"/>
          </a:p>
          <a:p>
            <a:pPr marL="603250" lvl="2" indent="-255588" algn="just">
              <a:spcBef>
                <a:spcPts val="400"/>
              </a:spcBef>
              <a:buFont typeface="Wingdings" pitchFamily="2" charset="2"/>
              <a:buChar char="Ø"/>
            </a:pPr>
            <a:r>
              <a:rPr lang="en-US" altLang="en-US" sz="2400" dirty="0"/>
              <a:t>Each employee may </a:t>
            </a:r>
            <a:r>
              <a:rPr lang="en-US" altLang="en-US" sz="2400" i="1" dirty="0"/>
              <a:t>have</a:t>
            </a:r>
            <a:r>
              <a:rPr lang="en-US" altLang="en-US" sz="2400" dirty="0"/>
              <a:t> a number of DEPENDENTs. For each dependent, we keep track of their name, birth date, and relationship to employee.</a:t>
            </a:r>
          </a:p>
          <a:p>
            <a:pPr algn="just">
              <a:buFont typeface="Wingdings" pitchFamily="2" charset="2"/>
              <a:buChar char="Ø"/>
            </a:pPr>
            <a:endParaRPr lang="en-US" altLang="en-US"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533400"/>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Using High-Level Conceptual Data Models for Database Design</a:t>
            </a:r>
            <a:endParaRPr lang="en-US" sz="23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000" b="1" dirty="0"/>
          </a:p>
          <a:p>
            <a:pPr marL="514350" indent="-514350" algn="just" fontAlgn="base">
              <a:spcAft>
                <a:spcPts val="600"/>
              </a:spcAft>
              <a:buClr>
                <a:srgbClr val="FF0000"/>
              </a:buClr>
            </a:pPr>
            <a:endParaRPr lang="en-US" sz="2000" b="1" dirty="0"/>
          </a:p>
          <a:p>
            <a:pPr marL="514350" indent="-514350" algn="just" fontAlgn="base">
              <a:spcAft>
                <a:spcPts val="600"/>
              </a:spcAft>
              <a:buClr>
                <a:srgbClr val="FF0000"/>
              </a:buClr>
            </a:pPr>
            <a:endParaRPr lang="en-US" sz="2000" b="1" dirty="0"/>
          </a:p>
          <a:p>
            <a:pPr marL="514350" indent="-514350" fontAlgn="base">
              <a:spcAft>
                <a:spcPts val="600"/>
              </a:spcAft>
              <a:buClr>
                <a:srgbClr val="FF0000"/>
              </a:buClr>
            </a:pPr>
            <a:endParaRPr lang="en-US" sz="2000" b="1" dirty="0"/>
          </a:p>
          <a:p>
            <a:pPr marL="514350" indent="-514350" fontAlgn="base">
              <a:spcAft>
                <a:spcPts val="600"/>
              </a:spcAft>
              <a:buClr>
                <a:srgbClr val="FF0000"/>
              </a:buClr>
            </a:pPr>
            <a:endParaRPr lang="en-US" sz="2000" b="1" dirty="0"/>
          </a:p>
          <a:p>
            <a:pPr marL="514350" indent="-514350" fontAlgn="base">
              <a:spcAft>
                <a:spcPts val="600"/>
              </a:spcAft>
              <a:buClr>
                <a:srgbClr val="FF0000"/>
              </a:buClr>
            </a:pPr>
            <a:r>
              <a:rPr lang="en-US" sz="2000" b="1" dirty="0"/>
              <a:t>   A simplified diagram</a:t>
            </a:r>
          </a:p>
          <a:p>
            <a:pPr marL="514350" indent="-514350" fontAlgn="base">
              <a:spcAft>
                <a:spcPts val="600"/>
              </a:spcAft>
              <a:buClr>
                <a:srgbClr val="FF0000"/>
              </a:buClr>
            </a:pPr>
            <a:r>
              <a:rPr lang="en-US" sz="2000" b="1" dirty="0"/>
              <a:t>  to illustrate the main</a:t>
            </a:r>
          </a:p>
          <a:p>
            <a:pPr marL="514350" indent="-514350" fontAlgn="base">
              <a:spcAft>
                <a:spcPts val="600"/>
              </a:spcAft>
              <a:buClr>
                <a:srgbClr val="FF0000"/>
              </a:buClr>
            </a:pPr>
            <a:r>
              <a:rPr lang="en-US" sz="2000" b="1" dirty="0"/>
              <a:t>    Phases of Database</a:t>
            </a:r>
          </a:p>
          <a:p>
            <a:pPr marL="514350" indent="-514350" fontAlgn="base">
              <a:spcAft>
                <a:spcPts val="600"/>
              </a:spcAft>
              <a:buClr>
                <a:srgbClr val="FF0000"/>
              </a:buClr>
            </a:pPr>
            <a:r>
              <a:rPr lang="en-US" sz="2000" b="1" dirty="0"/>
              <a:t>              Design</a:t>
            </a:r>
            <a:endParaRPr lang="en-US" sz="2000" dirty="0"/>
          </a:p>
        </p:txBody>
      </p:sp>
      <p:pic>
        <p:nvPicPr>
          <p:cNvPr id="1026" name="Picture 2"/>
          <p:cNvPicPr>
            <a:picLocks noChangeAspect="1" noChangeArrowheads="1"/>
          </p:cNvPicPr>
          <p:nvPr/>
        </p:nvPicPr>
        <p:blipFill>
          <a:blip r:embed="rId2" cstate="print"/>
          <a:srcRect/>
          <a:stretch>
            <a:fillRect/>
          </a:stretch>
        </p:blipFill>
        <p:spPr bwMode="auto">
          <a:xfrm>
            <a:off x="2971800" y="844062"/>
            <a:ext cx="5317588" cy="5785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fontScale="90000"/>
          </a:bodyPr>
          <a:lstStyle/>
          <a:p>
            <a:r>
              <a:rPr lang="en-IN" altLang="en-US"/>
              <a:t>Initial Conceptual Design of COMPANY database:</a:t>
            </a:r>
          </a:p>
        </p:txBody>
      </p:sp>
      <p:pic>
        <p:nvPicPr>
          <p:cNvPr id="77827" name="Picture 3"/>
          <p:cNvPicPr>
            <a:picLocks noChangeAspect="1" noChangeArrowheads="1"/>
          </p:cNvPicPr>
          <p:nvPr/>
        </p:nvPicPr>
        <p:blipFill>
          <a:blip r:embed="rId2" cstate="print"/>
          <a:srcRect/>
          <a:stretch>
            <a:fillRect/>
          </a:stretch>
        </p:blipFill>
        <p:spPr bwMode="auto">
          <a:xfrm>
            <a:off x="914400" y="1417638"/>
            <a:ext cx="7772400" cy="51657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endParaRPr lang="en-IN" altLang="en-US"/>
          </a:p>
        </p:txBody>
      </p:sp>
      <p:pic>
        <p:nvPicPr>
          <p:cNvPr id="78851" name="Picture 3"/>
          <p:cNvPicPr>
            <a:picLocks noChangeAspect="1" noChangeArrowheads="1"/>
          </p:cNvPicPr>
          <p:nvPr/>
        </p:nvPicPr>
        <p:blipFill>
          <a:blip r:embed="rId2" cstate="print"/>
          <a:srcRect/>
          <a:stretch>
            <a:fillRect/>
          </a:stretch>
        </p:blipFill>
        <p:spPr bwMode="auto">
          <a:xfrm>
            <a:off x="533400" y="228600"/>
            <a:ext cx="8305800" cy="620236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6200" y="152400"/>
            <a:ext cx="8915400" cy="6629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r>
              <a:rPr lang="en-US" b="1" dirty="0"/>
              <a:t>Relationship : </a:t>
            </a:r>
            <a:r>
              <a:rPr lang="en-US" dirty="0"/>
              <a:t>an association between entities is called a relationship.</a:t>
            </a:r>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endParaRPr lang="en-US" b="1" dirty="0"/>
          </a:p>
          <a:p>
            <a:r>
              <a:rPr lang="en-US" b="1" dirty="0"/>
              <a:t>Relationship type :  </a:t>
            </a:r>
            <a:r>
              <a:rPr lang="en-US" dirty="0"/>
              <a:t>A relationship type </a:t>
            </a:r>
            <a:r>
              <a:rPr lang="en-US" i="1" dirty="0"/>
              <a:t>R among n entity types E1, E2, . . . , En </a:t>
            </a:r>
            <a:r>
              <a:rPr lang="en-US" b="1" i="1" dirty="0">
                <a:solidFill>
                  <a:srgbClr val="C00000"/>
                </a:solidFill>
              </a:rPr>
              <a:t>defines a set of associations</a:t>
            </a:r>
            <a:r>
              <a:rPr lang="en-US" i="1" dirty="0"/>
              <a:t>— </a:t>
            </a:r>
            <a:r>
              <a:rPr lang="en-US" dirty="0"/>
              <a:t>or a relationship set—</a:t>
            </a:r>
            <a:r>
              <a:rPr lang="en-US" b="1" dirty="0">
                <a:solidFill>
                  <a:srgbClr val="C00000"/>
                </a:solidFill>
              </a:rPr>
              <a:t>among entities </a:t>
            </a:r>
            <a:r>
              <a:rPr lang="en-US" dirty="0"/>
              <a:t>from these entity types.</a:t>
            </a:r>
          </a:p>
          <a:p>
            <a:r>
              <a:rPr lang="en-US" b="1" dirty="0"/>
              <a:t>Relationship set :</a:t>
            </a:r>
            <a:r>
              <a:rPr lang="en-US" dirty="0"/>
              <a:t> Mathematically, the relationship set </a:t>
            </a:r>
            <a:r>
              <a:rPr lang="en-US" i="1" dirty="0"/>
              <a:t>R is a set of </a:t>
            </a:r>
            <a:r>
              <a:rPr lang="en-US" b="1" i="1" dirty="0"/>
              <a:t>relationship instances ri, where each ri associates n </a:t>
            </a:r>
            <a:r>
              <a:rPr lang="en-US" dirty="0"/>
              <a:t>individual entities (</a:t>
            </a:r>
            <a:r>
              <a:rPr lang="en-US" i="1" dirty="0"/>
              <a:t>e1, e2, . . . , en), and each entity ej in ri is a member of entity set Ej, </a:t>
            </a:r>
            <a:r>
              <a:rPr lang="en-US" dirty="0"/>
              <a:t>1 ≤ </a:t>
            </a:r>
            <a:r>
              <a:rPr lang="en-US" i="1" dirty="0"/>
              <a:t>j ≤ n.</a:t>
            </a:r>
            <a:endParaRPr lang="en-US" dirty="0"/>
          </a:p>
        </p:txBody>
      </p:sp>
      <p:grpSp>
        <p:nvGrpSpPr>
          <p:cNvPr id="12" name="Group 11"/>
          <p:cNvGrpSpPr/>
          <p:nvPr/>
        </p:nvGrpSpPr>
        <p:grpSpPr>
          <a:xfrm>
            <a:off x="1371600" y="457200"/>
            <a:ext cx="5410200" cy="1047750"/>
            <a:chOff x="1371600" y="609600"/>
            <a:chExt cx="5410200" cy="1047750"/>
          </a:xfrm>
        </p:grpSpPr>
        <p:sp>
          <p:nvSpPr>
            <p:cNvPr id="4" name="Rectangle 3"/>
            <p:cNvSpPr/>
            <p:nvPr/>
          </p:nvSpPr>
          <p:spPr>
            <a:xfrm>
              <a:off x="1371600" y="914400"/>
              <a:ext cx="1143000" cy="457200"/>
            </a:xfrm>
            <a:prstGeom prst="rect">
              <a:avLst/>
            </a:prstGeom>
            <a:ln>
              <a:solidFill>
                <a:srgbClr val="C0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b="1" dirty="0"/>
                <a:t>Employee</a:t>
              </a:r>
            </a:p>
          </p:txBody>
        </p:sp>
        <p:sp>
          <p:nvSpPr>
            <p:cNvPr id="5" name="Rectangle 4"/>
            <p:cNvSpPr/>
            <p:nvPr/>
          </p:nvSpPr>
          <p:spPr>
            <a:xfrm>
              <a:off x="5334000" y="914400"/>
              <a:ext cx="1447800" cy="457200"/>
            </a:xfrm>
            <a:prstGeom prst="rect">
              <a:avLst/>
            </a:prstGeom>
            <a:ln>
              <a:solidFill>
                <a:srgbClr val="C0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b="1" dirty="0"/>
                <a:t>Department</a:t>
              </a:r>
            </a:p>
          </p:txBody>
        </p:sp>
        <p:sp>
          <p:nvSpPr>
            <p:cNvPr id="6" name="Diamond 5"/>
            <p:cNvSpPr/>
            <p:nvPr/>
          </p:nvSpPr>
          <p:spPr>
            <a:xfrm>
              <a:off x="3276600" y="609600"/>
              <a:ext cx="1333500" cy="1047750"/>
            </a:xfrm>
            <a:prstGeom prst="diamond">
              <a:avLst/>
            </a:prstGeom>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Works For</a:t>
              </a:r>
              <a:endParaRPr lang="en-US" b="1" dirty="0"/>
            </a:p>
          </p:txBody>
        </p:sp>
        <p:cxnSp>
          <p:nvCxnSpPr>
            <p:cNvPr id="8" name="Straight Connector 7"/>
            <p:cNvCxnSpPr>
              <a:endCxn id="6" idx="1"/>
            </p:cNvCxnSpPr>
            <p:nvPr/>
          </p:nvCxnSpPr>
          <p:spPr>
            <a:xfrm flipV="1">
              <a:off x="2514600" y="1133475"/>
              <a:ext cx="762000" cy="7938"/>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0" y="1143000"/>
              <a:ext cx="762000" cy="1588"/>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2" cstate="print"/>
          <a:srcRect/>
          <a:stretch>
            <a:fillRect/>
          </a:stretch>
        </p:blipFill>
        <p:spPr bwMode="auto">
          <a:xfrm>
            <a:off x="381000" y="3067050"/>
            <a:ext cx="4411850" cy="3486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a:xfrm>
            <a:off x="1371600" y="3276600"/>
            <a:ext cx="4724400" cy="3810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p:nvPr/>
        </p:nvCxnSpPr>
        <p:spPr>
          <a:xfrm>
            <a:off x="4572000" y="3200400"/>
            <a:ext cx="1524000" cy="457200"/>
          </a:xfrm>
          <a:prstGeom prst="line">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a:off x="3124200" y="3276600"/>
            <a:ext cx="2895600" cy="9906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3" name="TextBox 22"/>
          <p:cNvSpPr txBox="1"/>
          <p:nvPr/>
        </p:nvSpPr>
        <p:spPr>
          <a:xfrm>
            <a:off x="6400800" y="3581400"/>
            <a:ext cx="12954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Entity Type</a:t>
            </a:r>
          </a:p>
        </p:txBody>
      </p:sp>
      <p:sp>
        <p:nvSpPr>
          <p:cNvPr id="24" name="TextBox 23"/>
          <p:cNvSpPr txBox="1"/>
          <p:nvPr/>
        </p:nvSpPr>
        <p:spPr>
          <a:xfrm>
            <a:off x="6629400" y="6172200"/>
            <a:ext cx="12954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Entity Set</a:t>
            </a:r>
          </a:p>
        </p:txBody>
      </p:sp>
      <p:sp>
        <p:nvSpPr>
          <p:cNvPr id="25" name="TextBox 24"/>
          <p:cNvSpPr txBox="1"/>
          <p:nvPr/>
        </p:nvSpPr>
        <p:spPr>
          <a:xfrm>
            <a:off x="6096000" y="4191000"/>
            <a:ext cx="19812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Relationship Type</a:t>
            </a:r>
          </a:p>
        </p:txBody>
      </p:sp>
      <p:sp>
        <p:nvSpPr>
          <p:cNvPr id="26" name="TextBox 25"/>
          <p:cNvSpPr txBox="1"/>
          <p:nvPr/>
        </p:nvSpPr>
        <p:spPr>
          <a:xfrm>
            <a:off x="6248400" y="4800600"/>
            <a:ext cx="198120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Relationship Instances or Relationship Set</a:t>
            </a:r>
          </a:p>
        </p:txBody>
      </p:sp>
      <p:cxnSp>
        <p:nvCxnSpPr>
          <p:cNvPr id="27" name="Straight Arrow Connector 26"/>
          <p:cNvCxnSpPr>
            <a:endCxn id="26" idx="1"/>
          </p:cNvCxnSpPr>
          <p:nvPr/>
        </p:nvCxnSpPr>
        <p:spPr>
          <a:xfrm>
            <a:off x="3124200" y="4648200"/>
            <a:ext cx="3124200" cy="61406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8" name="Right Brace 27"/>
          <p:cNvSpPr/>
          <p:nvPr/>
        </p:nvSpPr>
        <p:spPr>
          <a:xfrm>
            <a:off x="2895600" y="3657600"/>
            <a:ext cx="381000" cy="24384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0" name="Right Brace 29"/>
          <p:cNvSpPr/>
          <p:nvPr/>
        </p:nvSpPr>
        <p:spPr>
          <a:xfrm>
            <a:off x="1143000" y="3657600"/>
            <a:ext cx="228600" cy="1981200"/>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31" name="Straight Arrow Connector 30"/>
          <p:cNvCxnSpPr>
            <a:endCxn id="24" idx="1"/>
          </p:cNvCxnSpPr>
          <p:nvPr/>
        </p:nvCxnSpPr>
        <p:spPr>
          <a:xfrm>
            <a:off x="1295400" y="4648200"/>
            <a:ext cx="5334000" cy="1708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Degree of a Relationship Type</a:t>
            </a:r>
            <a:endParaRPr lang="en-US" sz="22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r>
              <a:rPr lang="en-US" sz="2000" b="1" dirty="0"/>
              <a:t>Degree of a Relationship Type :  </a:t>
            </a:r>
            <a:r>
              <a:rPr lang="en-US" sz="2000" dirty="0">
                <a:solidFill>
                  <a:srgbClr val="000000"/>
                </a:solidFill>
              </a:rPr>
              <a:t>The </a:t>
            </a:r>
            <a:r>
              <a:rPr lang="en-US" sz="2000" i="1" dirty="0">
                <a:solidFill>
                  <a:srgbClr val="000000"/>
                </a:solidFill>
              </a:rPr>
              <a:t>degree</a:t>
            </a:r>
            <a:r>
              <a:rPr lang="en-US" sz="2000" dirty="0">
                <a:solidFill>
                  <a:srgbClr val="000000"/>
                </a:solidFill>
              </a:rPr>
              <a:t> of a relationship is the </a:t>
            </a:r>
            <a:r>
              <a:rPr lang="en-US" sz="2000" b="1" dirty="0">
                <a:solidFill>
                  <a:srgbClr val="000000"/>
                </a:solidFill>
              </a:rPr>
              <a:t>number of 			                           entity types </a:t>
            </a:r>
            <a:r>
              <a:rPr lang="en-US" sz="2000" dirty="0">
                <a:solidFill>
                  <a:srgbClr val="000000"/>
                </a:solidFill>
              </a:rPr>
              <a:t>that </a:t>
            </a:r>
            <a:r>
              <a:rPr lang="en-US" sz="2000" b="1" dirty="0">
                <a:solidFill>
                  <a:srgbClr val="000000"/>
                </a:solidFill>
              </a:rPr>
              <a:t>participate</a:t>
            </a:r>
            <a:r>
              <a:rPr lang="en-US" sz="2000" dirty="0">
                <a:solidFill>
                  <a:srgbClr val="000000"/>
                </a:solidFill>
              </a:rPr>
              <a:t> in the 			                               	           </a:t>
            </a:r>
            <a:r>
              <a:rPr lang="en-US" sz="2000" b="1" dirty="0">
                <a:solidFill>
                  <a:srgbClr val="000000"/>
                </a:solidFill>
              </a:rPr>
              <a:t>relationship</a:t>
            </a:r>
            <a:r>
              <a:rPr lang="en-US" sz="2000" dirty="0">
                <a:solidFill>
                  <a:srgbClr val="000000"/>
                </a:solidFill>
              </a:rPr>
              <a:t>.</a:t>
            </a:r>
            <a:endParaRPr lang="en-US" sz="2000" dirty="0"/>
          </a:p>
        </p:txBody>
      </p:sp>
      <p:sp>
        <p:nvSpPr>
          <p:cNvPr id="1026" name="AutoShape 2" descr="Types of Relationship in DBMS » PREP INS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4" name="Group 21"/>
          <p:cNvGrpSpPr/>
          <p:nvPr/>
        </p:nvGrpSpPr>
        <p:grpSpPr>
          <a:xfrm>
            <a:off x="2743200" y="1905000"/>
            <a:ext cx="3886200" cy="4114800"/>
            <a:chOff x="4800600" y="1905000"/>
            <a:chExt cx="3886200" cy="4114800"/>
          </a:xfrm>
        </p:grpSpPr>
        <p:sp>
          <p:nvSpPr>
            <p:cNvPr id="6" name="Rectangle 5"/>
            <p:cNvSpPr/>
            <p:nvPr/>
          </p:nvSpPr>
          <p:spPr>
            <a:xfrm>
              <a:off x="4800600" y="1905000"/>
              <a:ext cx="3886200" cy="609600"/>
            </a:xfrm>
            <a:prstGeom prst="rect">
              <a:avLst/>
            </a:prstGeom>
            <a:solidFill>
              <a:schemeClr val="accent6">
                <a:lumMod val="60000"/>
                <a:lumOff val="40000"/>
              </a:schemeClr>
            </a:solidFill>
            <a:ln w="317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Types of Relationships</a:t>
              </a:r>
            </a:p>
          </p:txBody>
        </p:sp>
        <p:sp>
          <p:nvSpPr>
            <p:cNvPr id="7" name="Rectangle 6"/>
            <p:cNvSpPr/>
            <p:nvPr/>
          </p:nvSpPr>
          <p:spPr>
            <a:xfrm>
              <a:off x="5867400" y="2667000"/>
              <a:ext cx="1981200" cy="609600"/>
            </a:xfrm>
            <a:prstGeom prst="rect">
              <a:avLst/>
            </a:prstGeom>
            <a:ln w="317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Unary</a:t>
              </a:r>
            </a:p>
          </p:txBody>
        </p:sp>
        <p:sp>
          <p:nvSpPr>
            <p:cNvPr id="8" name="Rectangle 7"/>
            <p:cNvSpPr/>
            <p:nvPr/>
          </p:nvSpPr>
          <p:spPr>
            <a:xfrm>
              <a:off x="5867400" y="3581400"/>
              <a:ext cx="1981200" cy="609600"/>
            </a:xfrm>
            <a:prstGeom prst="rect">
              <a:avLst/>
            </a:prstGeom>
            <a:ln w="317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Binary</a:t>
              </a:r>
            </a:p>
          </p:txBody>
        </p:sp>
        <p:sp>
          <p:nvSpPr>
            <p:cNvPr id="10" name="Rectangle 9"/>
            <p:cNvSpPr/>
            <p:nvPr/>
          </p:nvSpPr>
          <p:spPr>
            <a:xfrm>
              <a:off x="5867400" y="5410200"/>
              <a:ext cx="1981200" cy="609600"/>
            </a:xfrm>
            <a:prstGeom prst="rect">
              <a:avLst/>
            </a:prstGeom>
            <a:ln w="317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N-</a:t>
              </a:r>
              <a:r>
                <a:rPr lang="en-US" sz="2000" b="1" cap="all" dirty="0" err="1">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ary</a:t>
              </a:r>
              <a:endParaRPr lang="en-US" sz="20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endParaRPr>
            </a:p>
          </p:txBody>
        </p:sp>
        <p:sp>
          <p:nvSpPr>
            <p:cNvPr id="11" name="Rectangle 10"/>
            <p:cNvSpPr/>
            <p:nvPr/>
          </p:nvSpPr>
          <p:spPr>
            <a:xfrm>
              <a:off x="5867400" y="4495800"/>
              <a:ext cx="1981200" cy="609600"/>
            </a:xfrm>
            <a:prstGeom prst="rect">
              <a:avLst/>
            </a:prstGeom>
            <a:ln w="3175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Ternary</a:t>
              </a:r>
            </a:p>
          </p:txBody>
        </p:sp>
        <p:cxnSp>
          <p:nvCxnSpPr>
            <p:cNvPr id="14" name="Straight Connector 13"/>
            <p:cNvCxnSpPr/>
            <p:nvPr/>
          </p:nvCxnSpPr>
          <p:spPr>
            <a:xfrm rot="5400000">
              <a:off x="3580606" y="4191000"/>
              <a:ext cx="3353594" cy="794"/>
            </a:xfrm>
            <a:prstGeom prst="line">
              <a:avLst/>
            </a:prstGeom>
            <a:ln w="3175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5257800" y="5867400"/>
              <a:ext cx="609600" cy="1588"/>
            </a:xfrm>
            <a:prstGeom prst="straightConnector1">
              <a:avLst/>
            </a:prstGeom>
            <a:ln w="31750">
              <a:solidFill>
                <a:schemeClr val="tx1"/>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5257800" y="4800600"/>
              <a:ext cx="609600" cy="1588"/>
            </a:xfrm>
            <a:prstGeom prst="straightConnector1">
              <a:avLst/>
            </a:prstGeom>
            <a:ln w="31750">
              <a:solidFill>
                <a:schemeClr val="tx1"/>
              </a:solidFill>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5257800" y="3884612"/>
              <a:ext cx="609600" cy="1588"/>
            </a:xfrm>
            <a:prstGeom prst="straightConnector1">
              <a:avLst/>
            </a:prstGeom>
            <a:ln w="31750">
              <a:solidFill>
                <a:schemeClr val="tx1"/>
              </a:solidFill>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5257800" y="2971800"/>
              <a:ext cx="609600" cy="1588"/>
            </a:xfrm>
            <a:prstGeom prst="straightConnector1">
              <a:avLst/>
            </a:prstGeom>
            <a:ln w="31750">
              <a:solidFill>
                <a:schemeClr val="tx1"/>
              </a:solidFill>
              <a:tailEnd type="arrow"/>
            </a:ln>
          </p:spPr>
          <p:style>
            <a:lnRef idx="3">
              <a:schemeClr val="accent2"/>
            </a:lnRef>
            <a:fillRef idx="0">
              <a:schemeClr val="accent2"/>
            </a:fillRef>
            <a:effectRef idx="2">
              <a:schemeClr val="accent2"/>
            </a:effectRef>
            <a:fontRef idx="minor">
              <a:schemeClr val="tx1"/>
            </a:fontRef>
          </p:style>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a:xfrm>
            <a:off x="152400" y="76200"/>
            <a:ext cx="88392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buAutoNum type="arabicPeriod"/>
            </a:pPr>
            <a:r>
              <a:rPr lang="en-US" sz="2400" b="1" dirty="0">
                <a:solidFill>
                  <a:srgbClr val="C00000"/>
                </a:solidFill>
              </a:rPr>
              <a:t>Unary Relationship Type: </a:t>
            </a:r>
            <a:r>
              <a:rPr lang="en-US" sz="2400" dirty="0"/>
              <a:t>A</a:t>
            </a:r>
            <a:r>
              <a:rPr lang="en-US" sz="2400" b="1" dirty="0"/>
              <a:t> unary relationship </a:t>
            </a:r>
            <a:r>
              <a:rPr lang="en-US" sz="2400" dirty="0"/>
              <a:t>is when both participants in the relationship is the same entity. </a:t>
            </a:r>
          </a:p>
          <a:p>
            <a:pPr marL="514350" indent="-514350" algn="just" fontAlgn="base">
              <a:spcAft>
                <a:spcPts val="600"/>
              </a:spcAft>
              <a:buClr>
                <a:srgbClr val="FF0000"/>
              </a:buClr>
              <a:buAutoNum type="arabicPeriod"/>
            </a:pPr>
            <a:endParaRPr lang="en-US" sz="2400" dirty="0"/>
          </a:p>
          <a:p>
            <a:pPr marL="514350" indent="-514350" algn="just" fontAlgn="base">
              <a:spcAft>
                <a:spcPts val="600"/>
              </a:spcAft>
              <a:buClr>
                <a:srgbClr val="FF0000"/>
              </a:buClr>
              <a:buAutoNum type="arabicPeriod"/>
            </a:pPr>
            <a:endParaRPr lang="en-US" sz="2400" dirty="0"/>
          </a:p>
          <a:p>
            <a:pPr marL="514350" indent="-514350" algn="just" fontAlgn="base">
              <a:spcAft>
                <a:spcPts val="600"/>
              </a:spcAft>
              <a:buClr>
                <a:srgbClr val="FF0000"/>
              </a:buClr>
              <a:buAutoNum type="arabicPeriod"/>
            </a:pPr>
            <a:endParaRPr lang="en-US" sz="2400" dirty="0"/>
          </a:p>
          <a:p>
            <a:pPr marL="514350" indent="-514350" algn="just" fontAlgn="base">
              <a:spcAft>
                <a:spcPts val="600"/>
              </a:spcAft>
              <a:buClr>
                <a:srgbClr val="FF0000"/>
              </a:buClr>
            </a:pPr>
            <a:endParaRPr lang="en-US" sz="2400" dirty="0"/>
          </a:p>
          <a:p>
            <a:pPr marL="514350" indent="-514350" algn="just" fontAlgn="base">
              <a:spcAft>
                <a:spcPts val="600"/>
              </a:spcAft>
              <a:buClr>
                <a:srgbClr val="FF0000"/>
              </a:buClr>
            </a:pPr>
            <a:endParaRPr lang="en-US" sz="2400" dirty="0"/>
          </a:p>
          <a:p>
            <a:pPr marL="514350" indent="-514350" algn="just" fontAlgn="base">
              <a:spcAft>
                <a:spcPts val="600"/>
              </a:spcAft>
              <a:buClr>
                <a:srgbClr val="FF0000"/>
              </a:buClr>
              <a:buAutoNum type="arabicPeriod"/>
            </a:pPr>
            <a:endParaRPr lang="en-US" sz="2400" dirty="0"/>
          </a:p>
          <a:p>
            <a:pPr marL="514350" indent="-514350" algn="just" fontAlgn="base">
              <a:spcAft>
                <a:spcPts val="600"/>
              </a:spcAft>
              <a:buClr>
                <a:srgbClr val="FF0000"/>
              </a:buClr>
            </a:pPr>
            <a:r>
              <a:rPr lang="en-US" sz="2400" b="1" dirty="0">
                <a:solidFill>
                  <a:srgbClr val="C00000"/>
                </a:solidFill>
              </a:rPr>
              <a:t>2.  Binary Relationship Type: </a:t>
            </a:r>
            <a:r>
              <a:rPr lang="en-US" sz="2400" dirty="0"/>
              <a:t>A </a:t>
            </a:r>
            <a:r>
              <a:rPr lang="en-US" sz="2400" b="1" dirty="0"/>
              <a:t>binary relationship </a:t>
            </a:r>
            <a:r>
              <a:rPr lang="en-US" sz="2400" dirty="0"/>
              <a:t>is when two entities participate, and is the most common relationship degree.</a:t>
            </a:r>
            <a:endParaRPr lang="en-US" sz="2400" b="1" dirty="0">
              <a:solidFill>
                <a:srgbClr val="C00000"/>
              </a:solidFill>
            </a:endParaRPr>
          </a:p>
        </p:txBody>
      </p:sp>
      <p:sp>
        <p:nvSpPr>
          <p:cNvPr id="19458" name="AutoShape 2" descr="E-R Diagrams in DBMS: Components, Symbols, And Not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2" name="Group 44"/>
          <p:cNvGrpSpPr/>
          <p:nvPr/>
        </p:nvGrpSpPr>
        <p:grpSpPr>
          <a:xfrm>
            <a:off x="1905000" y="1447800"/>
            <a:ext cx="5715000" cy="1752600"/>
            <a:chOff x="1600200" y="1371600"/>
            <a:chExt cx="5715000" cy="1752600"/>
          </a:xfrm>
        </p:grpSpPr>
        <p:sp>
          <p:nvSpPr>
            <p:cNvPr id="18" name="Rectangle 17"/>
            <p:cNvSpPr/>
            <p:nvPr/>
          </p:nvSpPr>
          <p:spPr>
            <a:xfrm>
              <a:off x="1600200" y="1905000"/>
              <a:ext cx="22098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t>Employee</a:t>
              </a:r>
              <a:endParaRPr lang="en-US" sz="2800" b="1" dirty="0"/>
            </a:p>
          </p:txBody>
        </p:sp>
        <p:sp>
          <p:nvSpPr>
            <p:cNvPr id="19" name="Diamond 18"/>
            <p:cNvSpPr/>
            <p:nvPr/>
          </p:nvSpPr>
          <p:spPr>
            <a:xfrm>
              <a:off x="4876800" y="1371600"/>
              <a:ext cx="2438400" cy="17526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cxnSp>
          <p:nvCxnSpPr>
            <p:cNvPr id="28" name="Straight Connector 27"/>
            <p:cNvCxnSpPr>
              <a:stCxn id="18" idx="0"/>
              <a:endCxn id="19" idx="0"/>
            </p:cNvCxnSpPr>
            <p:nvPr/>
          </p:nvCxnSpPr>
          <p:spPr>
            <a:xfrm rot="5400000" flipH="1" flipV="1">
              <a:off x="4133850" y="-57150"/>
              <a:ext cx="533400" cy="33909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8" idx="2"/>
              <a:endCxn id="19" idx="2"/>
            </p:cNvCxnSpPr>
            <p:nvPr/>
          </p:nvCxnSpPr>
          <p:spPr>
            <a:xfrm rot="16200000" flipH="1">
              <a:off x="4133850" y="1162050"/>
              <a:ext cx="533400" cy="339090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5181600" y="1981200"/>
            <a:ext cx="2362200" cy="584775"/>
          </a:xfrm>
          <a:prstGeom prst="rect">
            <a:avLst/>
          </a:prstGeom>
          <a:noFill/>
        </p:spPr>
        <p:txBody>
          <a:bodyPr wrap="square" rtlCol="0">
            <a:spAutoFit/>
          </a:bodyPr>
          <a:lstStyle/>
          <a:p>
            <a:pPr algn="ctr"/>
            <a:r>
              <a:rPr lang="en-US" sz="3200" b="1" dirty="0"/>
              <a:t>Supervises</a:t>
            </a:r>
            <a:endParaRPr lang="en-US" sz="2400" dirty="0"/>
          </a:p>
        </p:txBody>
      </p:sp>
      <p:grpSp>
        <p:nvGrpSpPr>
          <p:cNvPr id="3" name="Group 62"/>
          <p:cNvGrpSpPr/>
          <p:nvPr/>
        </p:nvGrpSpPr>
        <p:grpSpPr>
          <a:xfrm>
            <a:off x="1143000" y="4648200"/>
            <a:ext cx="6934200" cy="1676400"/>
            <a:chOff x="685800" y="3581400"/>
            <a:chExt cx="7620000" cy="1752600"/>
          </a:xfrm>
        </p:grpSpPr>
        <p:sp>
          <p:nvSpPr>
            <p:cNvPr id="46" name="Rectangle 45"/>
            <p:cNvSpPr/>
            <p:nvPr/>
          </p:nvSpPr>
          <p:spPr>
            <a:xfrm>
              <a:off x="685800" y="4114800"/>
              <a:ext cx="19812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t>Employee</a:t>
              </a:r>
              <a:endParaRPr lang="en-US" sz="2400" b="1" dirty="0"/>
            </a:p>
          </p:txBody>
        </p:sp>
        <p:sp>
          <p:nvSpPr>
            <p:cNvPr id="47" name="Rectangle 46"/>
            <p:cNvSpPr/>
            <p:nvPr/>
          </p:nvSpPr>
          <p:spPr>
            <a:xfrm>
              <a:off x="5943600" y="4114800"/>
              <a:ext cx="23622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t>Department</a:t>
              </a:r>
              <a:endParaRPr lang="en-US" sz="2400" b="1" dirty="0"/>
            </a:p>
          </p:txBody>
        </p:sp>
        <p:grpSp>
          <p:nvGrpSpPr>
            <p:cNvPr id="4" name="Group 49"/>
            <p:cNvGrpSpPr/>
            <p:nvPr/>
          </p:nvGrpSpPr>
          <p:grpSpPr>
            <a:xfrm>
              <a:off x="3124200" y="3581400"/>
              <a:ext cx="2438400" cy="1752600"/>
              <a:chOff x="3429000" y="3733800"/>
              <a:chExt cx="2438400" cy="1752600"/>
            </a:xfrm>
          </p:grpSpPr>
          <p:sp>
            <p:nvSpPr>
              <p:cNvPr id="48" name="Diamond 47"/>
              <p:cNvSpPr/>
              <p:nvPr/>
            </p:nvSpPr>
            <p:spPr>
              <a:xfrm>
                <a:off x="3429000" y="3733800"/>
                <a:ext cx="2438400" cy="17526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49" name="TextBox 48"/>
              <p:cNvSpPr txBox="1"/>
              <p:nvPr/>
            </p:nvSpPr>
            <p:spPr>
              <a:xfrm>
                <a:off x="3581400" y="4267200"/>
                <a:ext cx="2133600" cy="547003"/>
              </a:xfrm>
              <a:prstGeom prst="rect">
                <a:avLst/>
              </a:prstGeom>
              <a:noFill/>
            </p:spPr>
            <p:txBody>
              <a:bodyPr wrap="square" rtlCol="0">
                <a:spAutoFit/>
              </a:bodyPr>
              <a:lstStyle/>
              <a:p>
                <a:pPr algn="ctr"/>
                <a:r>
                  <a:rPr lang="en-US" sz="2800" b="1" dirty="0"/>
                  <a:t>Works_for</a:t>
                </a:r>
                <a:endParaRPr lang="en-US" sz="2000" dirty="0"/>
              </a:p>
            </p:txBody>
          </p:sp>
        </p:grpSp>
        <p:cxnSp>
          <p:nvCxnSpPr>
            <p:cNvPr id="51" name="Straight Connector 50"/>
            <p:cNvCxnSpPr>
              <a:stCxn id="46" idx="3"/>
              <a:endCxn id="48" idx="1"/>
            </p:cNvCxnSpPr>
            <p:nvPr/>
          </p:nvCxnSpPr>
          <p:spPr>
            <a:xfrm>
              <a:off x="2667000" y="4457700"/>
              <a:ext cx="457200"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8" idx="3"/>
              <a:endCxn id="47" idx="1"/>
            </p:cNvCxnSpPr>
            <p:nvPr/>
          </p:nvCxnSpPr>
          <p:spPr>
            <a:xfrm>
              <a:off x="5562600" y="4457700"/>
              <a:ext cx="381000" cy="1588"/>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685800" y="4495800"/>
            <a:ext cx="7924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524000" y="1295400"/>
            <a:ext cx="62484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a:xfrm>
            <a:off x="152400" y="76200"/>
            <a:ext cx="88392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000" b="1" dirty="0">
              <a:solidFill>
                <a:srgbClr val="C00000"/>
              </a:solidFill>
            </a:endParaRPr>
          </a:p>
        </p:txBody>
      </p:sp>
      <p:grpSp>
        <p:nvGrpSpPr>
          <p:cNvPr id="2" name="Group 16"/>
          <p:cNvGrpSpPr/>
          <p:nvPr/>
        </p:nvGrpSpPr>
        <p:grpSpPr>
          <a:xfrm>
            <a:off x="609600" y="4381500"/>
            <a:ext cx="6343650" cy="1181100"/>
            <a:chOff x="764357" y="3800475"/>
            <a:chExt cx="6761373" cy="1168400"/>
          </a:xfrm>
        </p:grpSpPr>
        <p:sp>
          <p:nvSpPr>
            <p:cNvPr id="18" name="Rectangle 17"/>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Employee</a:t>
              </a:r>
              <a:endParaRPr lang="en-US" sz="2000" b="1" dirty="0"/>
            </a:p>
          </p:txBody>
        </p:sp>
        <p:sp>
          <p:nvSpPr>
            <p:cNvPr id="19" name="Rectangle 18"/>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Department</a:t>
              </a:r>
              <a:endParaRPr lang="en-US" sz="2000" b="1" dirty="0"/>
            </a:p>
          </p:txBody>
        </p:sp>
        <p:grpSp>
          <p:nvGrpSpPr>
            <p:cNvPr id="3" name="Group 49"/>
            <p:cNvGrpSpPr/>
            <p:nvPr/>
          </p:nvGrpSpPr>
          <p:grpSpPr>
            <a:xfrm>
              <a:off x="3124200" y="3800475"/>
              <a:ext cx="1725106" cy="1168400"/>
              <a:chOff x="3429000" y="3952875"/>
              <a:chExt cx="1725106" cy="1168400"/>
            </a:xfrm>
          </p:grpSpPr>
          <p:sp>
            <p:nvSpPr>
              <p:cNvPr id="28" name="Diamond 27"/>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29" name="TextBox 28"/>
              <p:cNvSpPr txBox="1"/>
              <p:nvPr/>
            </p:nvSpPr>
            <p:spPr>
              <a:xfrm>
                <a:off x="3504414" y="4313721"/>
                <a:ext cx="1572705" cy="442429"/>
              </a:xfrm>
              <a:prstGeom prst="rect">
                <a:avLst/>
              </a:prstGeom>
              <a:noFill/>
            </p:spPr>
            <p:txBody>
              <a:bodyPr wrap="square" rtlCol="0">
                <a:spAutoFit/>
              </a:bodyPr>
              <a:lstStyle/>
              <a:p>
                <a:pPr algn="ctr"/>
                <a:r>
                  <a:rPr lang="en-US" sz="2400" b="1" dirty="0"/>
                  <a:t>Manages</a:t>
                </a:r>
                <a:endParaRPr lang="en-US" sz="2400" dirty="0"/>
              </a:p>
            </p:txBody>
          </p:sp>
        </p:grpSp>
        <p:cxnSp>
          <p:nvCxnSpPr>
            <p:cNvPr id="25" name="Straight Connector 24"/>
            <p:cNvCxnSpPr>
              <a:stCxn id="18" idx="3"/>
              <a:endCxn id="28"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8" idx="3"/>
              <a:endCxn id="19"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 name="Group 39"/>
          <p:cNvGrpSpPr/>
          <p:nvPr/>
        </p:nvGrpSpPr>
        <p:grpSpPr>
          <a:xfrm>
            <a:off x="647700" y="3200400"/>
            <a:ext cx="6343650" cy="1123950"/>
            <a:chOff x="764357" y="3800475"/>
            <a:chExt cx="6761373" cy="1168400"/>
          </a:xfrm>
        </p:grpSpPr>
        <p:sp>
          <p:nvSpPr>
            <p:cNvPr id="41" name="Rectangle 40"/>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Student</a:t>
              </a:r>
              <a:endParaRPr lang="en-US" sz="2000" b="1" dirty="0"/>
            </a:p>
          </p:txBody>
        </p:sp>
        <p:sp>
          <p:nvSpPr>
            <p:cNvPr id="42" name="Rectangle 41"/>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Subject</a:t>
              </a:r>
              <a:endParaRPr lang="en-US" sz="2000" b="1" dirty="0"/>
            </a:p>
          </p:txBody>
        </p:sp>
        <p:grpSp>
          <p:nvGrpSpPr>
            <p:cNvPr id="5" name="Group 49"/>
            <p:cNvGrpSpPr/>
            <p:nvPr/>
          </p:nvGrpSpPr>
          <p:grpSpPr>
            <a:xfrm>
              <a:off x="3124200" y="3800475"/>
              <a:ext cx="1725106" cy="1168400"/>
              <a:chOff x="3429000" y="3952875"/>
              <a:chExt cx="1725106" cy="1168400"/>
            </a:xfrm>
          </p:grpSpPr>
          <p:sp>
            <p:nvSpPr>
              <p:cNvPr id="46" name="Diamond 45"/>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47" name="TextBox 46"/>
              <p:cNvSpPr txBox="1"/>
              <p:nvPr/>
            </p:nvSpPr>
            <p:spPr>
              <a:xfrm>
                <a:off x="3504414" y="4313721"/>
                <a:ext cx="1572705" cy="442429"/>
              </a:xfrm>
              <a:prstGeom prst="rect">
                <a:avLst/>
              </a:prstGeom>
              <a:noFill/>
            </p:spPr>
            <p:txBody>
              <a:bodyPr wrap="square" rtlCol="0">
                <a:spAutoFit/>
              </a:bodyPr>
              <a:lstStyle/>
              <a:p>
                <a:pPr algn="ctr"/>
                <a:r>
                  <a:rPr lang="en-US" sz="2400" b="1" dirty="0"/>
                  <a:t>Studies</a:t>
                </a:r>
                <a:endParaRPr lang="en-US" sz="2400" dirty="0"/>
              </a:p>
            </p:txBody>
          </p:sp>
        </p:grpSp>
        <p:cxnSp>
          <p:nvCxnSpPr>
            <p:cNvPr id="44" name="Straight Connector 43"/>
            <p:cNvCxnSpPr>
              <a:stCxn id="41" idx="3"/>
              <a:endCxn id="46"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6" idx="3"/>
              <a:endCxn id="42"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6" name="Group 47"/>
          <p:cNvGrpSpPr/>
          <p:nvPr/>
        </p:nvGrpSpPr>
        <p:grpSpPr>
          <a:xfrm>
            <a:off x="533400" y="1924050"/>
            <a:ext cx="6491859" cy="1200150"/>
            <a:chOff x="764357" y="3800475"/>
            <a:chExt cx="6761373" cy="1168400"/>
          </a:xfrm>
        </p:grpSpPr>
        <p:sp>
          <p:nvSpPr>
            <p:cNvPr id="49" name="Rectangle 48"/>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Faculty</a:t>
              </a:r>
              <a:endParaRPr lang="en-US" sz="2000" b="1" dirty="0"/>
            </a:p>
          </p:txBody>
        </p:sp>
        <p:sp>
          <p:nvSpPr>
            <p:cNvPr id="50" name="Rectangle 49"/>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Department</a:t>
              </a:r>
              <a:endParaRPr lang="en-US" sz="2000" b="1" dirty="0"/>
            </a:p>
          </p:txBody>
        </p:sp>
        <p:grpSp>
          <p:nvGrpSpPr>
            <p:cNvPr id="7" name="Group 49"/>
            <p:cNvGrpSpPr/>
            <p:nvPr/>
          </p:nvGrpSpPr>
          <p:grpSpPr>
            <a:xfrm>
              <a:off x="3124200" y="3800475"/>
              <a:ext cx="1725106" cy="1168400"/>
              <a:chOff x="3429000" y="3952875"/>
              <a:chExt cx="1725106" cy="1168400"/>
            </a:xfrm>
          </p:grpSpPr>
          <p:sp>
            <p:nvSpPr>
              <p:cNvPr id="54" name="Diamond 53"/>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55" name="TextBox 54"/>
              <p:cNvSpPr txBox="1"/>
              <p:nvPr/>
            </p:nvSpPr>
            <p:spPr>
              <a:xfrm>
                <a:off x="3504414" y="4313721"/>
                <a:ext cx="1572705" cy="442429"/>
              </a:xfrm>
              <a:prstGeom prst="rect">
                <a:avLst/>
              </a:prstGeom>
              <a:noFill/>
            </p:spPr>
            <p:txBody>
              <a:bodyPr wrap="square" rtlCol="0">
                <a:spAutoFit/>
              </a:bodyPr>
              <a:lstStyle/>
              <a:p>
                <a:pPr algn="ctr"/>
                <a:r>
                  <a:rPr lang="en-US" sz="2400" b="1" dirty="0"/>
                  <a:t>Heads</a:t>
                </a:r>
                <a:endParaRPr lang="en-US" sz="2400" dirty="0"/>
              </a:p>
            </p:txBody>
          </p:sp>
        </p:grpSp>
        <p:cxnSp>
          <p:nvCxnSpPr>
            <p:cNvPr id="52" name="Straight Connector 51"/>
            <p:cNvCxnSpPr>
              <a:stCxn id="49" idx="3"/>
              <a:endCxn id="54"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4" idx="3"/>
              <a:endCxn id="50"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8" name="Group 55"/>
          <p:cNvGrpSpPr/>
          <p:nvPr/>
        </p:nvGrpSpPr>
        <p:grpSpPr>
          <a:xfrm>
            <a:off x="566166" y="609600"/>
            <a:ext cx="6368034" cy="1200150"/>
            <a:chOff x="764357" y="3800475"/>
            <a:chExt cx="6761373" cy="1168400"/>
          </a:xfrm>
        </p:grpSpPr>
        <p:sp>
          <p:nvSpPr>
            <p:cNvPr id="57" name="Rectangle 56"/>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Doctor</a:t>
              </a:r>
              <a:endParaRPr lang="en-US" sz="2000" b="1" dirty="0"/>
            </a:p>
          </p:txBody>
        </p:sp>
        <p:sp>
          <p:nvSpPr>
            <p:cNvPr id="58" name="Rectangle 57"/>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Patient</a:t>
              </a:r>
              <a:endParaRPr lang="en-US" sz="2000" b="1" dirty="0"/>
            </a:p>
          </p:txBody>
        </p:sp>
        <p:grpSp>
          <p:nvGrpSpPr>
            <p:cNvPr id="9" name="Group 49"/>
            <p:cNvGrpSpPr/>
            <p:nvPr/>
          </p:nvGrpSpPr>
          <p:grpSpPr>
            <a:xfrm>
              <a:off x="3124200" y="3800475"/>
              <a:ext cx="1725106" cy="1168400"/>
              <a:chOff x="3429000" y="3952875"/>
              <a:chExt cx="1725106" cy="1168400"/>
            </a:xfrm>
          </p:grpSpPr>
          <p:sp>
            <p:nvSpPr>
              <p:cNvPr id="62" name="Diamond 61"/>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63" name="TextBox 62"/>
              <p:cNvSpPr txBox="1"/>
              <p:nvPr/>
            </p:nvSpPr>
            <p:spPr>
              <a:xfrm>
                <a:off x="3504414" y="4313721"/>
                <a:ext cx="1572705" cy="442429"/>
              </a:xfrm>
              <a:prstGeom prst="rect">
                <a:avLst/>
              </a:prstGeom>
              <a:noFill/>
            </p:spPr>
            <p:txBody>
              <a:bodyPr wrap="square" rtlCol="0">
                <a:spAutoFit/>
              </a:bodyPr>
              <a:lstStyle/>
              <a:p>
                <a:pPr algn="ctr"/>
                <a:r>
                  <a:rPr lang="en-US" sz="2400" b="1" dirty="0"/>
                  <a:t>Treats</a:t>
                </a:r>
                <a:endParaRPr lang="en-US" sz="2400" dirty="0"/>
              </a:p>
            </p:txBody>
          </p:sp>
        </p:grpSp>
        <p:cxnSp>
          <p:nvCxnSpPr>
            <p:cNvPr id="60" name="Straight Connector 59"/>
            <p:cNvCxnSpPr>
              <a:stCxn id="57" idx="3"/>
              <a:endCxn id="62"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2" idx="3"/>
              <a:endCxn id="58"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0" name="Group 63"/>
          <p:cNvGrpSpPr/>
          <p:nvPr/>
        </p:nvGrpSpPr>
        <p:grpSpPr>
          <a:xfrm>
            <a:off x="609600" y="5600700"/>
            <a:ext cx="6395466" cy="1104900"/>
            <a:chOff x="764357" y="3800475"/>
            <a:chExt cx="6761373" cy="1168400"/>
          </a:xfrm>
        </p:grpSpPr>
        <p:sp>
          <p:nvSpPr>
            <p:cNvPr id="65" name="Rectangle 64"/>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Customer</a:t>
              </a:r>
              <a:endParaRPr lang="en-US" sz="2000" b="1" dirty="0"/>
            </a:p>
          </p:txBody>
        </p:sp>
        <p:sp>
          <p:nvSpPr>
            <p:cNvPr id="66" name="Rectangle 65"/>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Items</a:t>
              </a:r>
              <a:endParaRPr lang="en-US" sz="2000" b="1" dirty="0"/>
            </a:p>
          </p:txBody>
        </p:sp>
        <p:grpSp>
          <p:nvGrpSpPr>
            <p:cNvPr id="11" name="Group 49"/>
            <p:cNvGrpSpPr/>
            <p:nvPr/>
          </p:nvGrpSpPr>
          <p:grpSpPr>
            <a:xfrm>
              <a:off x="3124200" y="3800475"/>
              <a:ext cx="1725106" cy="1168400"/>
              <a:chOff x="3429000" y="3952875"/>
              <a:chExt cx="1725106" cy="1168400"/>
            </a:xfrm>
          </p:grpSpPr>
          <p:sp>
            <p:nvSpPr>
              <p:cNvPr id="70" name="Diamond 69"/>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71" name="TextBox 70"/>
              <p:cNvSpPr txBox="1"/>
              <p:nvPr/>
            </p:nvSpPr>
            <p:spPr>
              <a:xfrm>
                <a:off x="3504414" y="4313721"/>
                <a:ext cx="1572705" cy="442429"/>
              </a:xfrm>
              <a:prstGeom prst="rect">
                <a:avLst/>
              </a:prstGeom>
              <a:noFill/>
            </p:spPr>
            <p:txBody>
              <a:bodyPr wrap="square" rtlCol="0">
                <a:spAutoFit/>
              </a:bodyPr>
              <a:lstStyle/>
              <a:p>
                <a:pPr algn="ctr"/>
                <a:r>
                  <a:rPr lang="en-US" sz="2400" b="1" dirty="0"/>
                  <a:t>Purchases</a:t>
                </a:r>
                <a:endParaRPr lang="en-US" sz="2400" dirty="0"/>
              </a:p>
            </p:txBody>
          </p:sp>
        </p:grpSp>
        <p:cxnSp>
          <p:nvCxnSpPr>
            <p:cNvPr id="68" name="Straight Connector 67"/>
            <p:cNvCxnSpPr>
              <a:stCxn id="65" idx="3"/>
              <a:endCxn id="70"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0" idx="3"/>
              <a:endCxn id="66"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72" name="TextBox 71"/>
          <p:cNvSpPr txBox="1"/>
          <p:nvPr/>
        </p:nvSpPr>
        <p:spPr>
          <a:xfrm>
            <a:off x="7239000" y="2590800"/>
            <a:ext cx="1752600" cy="1569660"/>
          </a:xfrm>
          <a:prstGeom prst="rect">
            <a:avLst/>
          </a:prstGeom>
          <a:noFill/>
        </p:spPr>
        <p:txBody>
          <a:bodyPr wrap="square" rtlCol="0">
            <a:spAutoFit/>
          </a:bodyPr>
          <a:lstStyle/>
          <a:p>
            <a:pPr algn="ctr"/>
            <a:r>
              <a:rPr lang="en-US" sz="2400" b="1" dirty="0">
                <a:solidFill>
                  <a:srgbClr val="C00000"/>
                </a:solidFill>
              </a:rPr>
              <a:t>Binary </a:t>
            </a:r>
            <a:r>
              <a:rPr lang="en-US" sz="2300" b="1" dirty="0">
                <a:solidFill>
                  <a:srgbClr val="C00000"/>
                </a:solidFill>
              </a:rPr>
              <a:t>Relationship</a:t>
            </a:r>
            <a:r>
              <a:rPr lang="en-US" sz="2400" b="1" dirty="0">
                <a:solidFill>
                  <a:srgbClr val="C00000"/>
                </a:solidFill>
              </a:rPr>
              <a:t> Type</a:t>
            </a:r>
          </a:p>
          <a:p>
            <a:pPr algn="ctr"/>
            <a:r>
              <a:rPr lang="en-US" sz="2400" b="1" dirty="0">
                <a:solidFill>
                  <a:srgbClr val="C00000"/>
                </a:solidFill>
              </a:rPr>
              <a:t>Examples</a:t>
            </a:r>
          </a:p>
        </p:txBody>
      </p:sp>
      <p:sp>
        <p:nvSpPr>
          <p:cNvPr id="48" name="TextBox 47"/>
          <p:cNvSpPr txBox="1"/>
          <p:nvPr/>
        </p:nvSpPr>
        <p:spPr>
          <a:xfrm>
            <a:off x="1066800" y="164068"/>
            <a:ext cx="9144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Entities</a:t>
            </a:r>
          </a:p>
        </p:txBody>
      </p:sp>
      <p:sp>
        <p:nvSpPr>
          <p:cNvPr id="51" name="TextBox 50"/>
          <p:cNvSpPr txBox="1"/>
          <p:nvPr/>
        </p:nvSpPr>
        <p:spPr>
          <a:xfrm>
            <a:off x="5638800" y="152400"/>
            <a:ext cx="9144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Entities</a:t>
            </a:r>
          </a:p>
        </p:txBody>
      </p:sp>
      <p:sp>
        <p:nvSpPr>
          <p:cNvPr id="56" name="TextBox 55"/>
          <p:cNvSpPr txBox="1"/>
          <p:nvPr/>
        </p:nvSpPr>
        <p:spPr>
          <a:xfrm>
            <a:off x="2895600" y="152400"/>
            <a:ext cx="14478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Relationships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52400" y="76200"/>
            <a:ext cx="88392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buAutoNum type="arabicPeriod" startAt="3"/>
            </a:pPr>
            <a:r>
              <a:rPr lang="en-US" sz="2000" b="1" dirty="0">
                <a:solidFill>
                  <a:srgbClr val="C00000"/>
                </a:solidFill>
              </a:rPr>
              <a:t>Ternary Relationship Type: </a:t>
            </a:r>
            <a:r>
              <a:rPr lang="en-US" sz="2000" dirty="0"/>
              <a:t>A </a:t>
            </a:r>
            <a:r>
              <a:rPr lang="en-US" sz="2000" b="1" dirty="0"/>
              <a:t>ternary relationship </a:t>
            </a:r>
            <a:r>
              <a:rPr lang="en-US" sz="2000" dirty="0"/>
              <a:t>is when three entities participate in the relationship.</a:t>
            </a:r>
          </a:p>
          <a:p>
            <a:pPr marL="514350" indent="-514350" algn="just" fontAlgn="base">
              <a:spcAft>
                <a:spcPts val="600"/>
              </a:spcAft>
              <a:buClr>
                <a:srgbClr val="FF0000"/>
              </a:buClr>
            </a:pPr>
            <a:endParaRPr lang="en-US" sz="2000" b="1" dirty="0">
              <a:solidFill>
                <a:srgbClr val="C00000"/>
              </a:solidFill>
            </a:endParaRPr>
          </a:p>
          <a:p>
            <a:pPr marL="514350" indent="-514350" algn="just" fontAlgn="base">
              <a:spcAft>
                <a:spcPts val="600"/>
              </a:spcAft>
              <a:buClr>
                <a:srgbClr val="FF0000"/>
              </a:buClr>
            </a:pPr>
            <a:endParaRPr lang="en-US" sz="2000" b="1" dirty="0">
              <a:solidFill>
                <a:srgbClr val="C00000"/>
              </a:solidFill>
            </a:endParaRPr>
          </a:p>
        </p:txBody>
      </p:sp>
      <p:grpSp>
        <p:nvGrpSpPr>
          <p:cNvPr id="2" name="Group 19"/>
          <p:cNvGrpSpPr/>
          <p:nvPr/>
        </p:nvGrpSpPr>
        <p:grpSpPr>
          <a:xfrm>
            <a:off x="1143000" y="990600"/>
            <a:ext cx="6558534" cy="2438400"/>
            <a:chOff x="1143000" y="1447800"/>
            <a:chExt cx="6558534" cy="2438400"/>
          </a:xfrm>
        </p:grpSpPr>
        <p:grpSp>
          <p:nvGrpSpPr>
            <p:cNvPr id="3" name="Group 5"/>
            <p:cNvGrpSpPr/>
            <p:nvPr/>
          </p:nvGrpSpPr>
          <p:grpSpPr>
            <a:xfrm>
              <a:off x="1143000" y="1447800"/>
              <a:ext cx="6558534" cy="1219200"/>
              <a:chOff x="764357" y="3800475"/>
              <a:chExt cx="6761373" cy="1168400"/>
            </a:xfrm>
          </p:grpSpPr>
          <p:sp>
            <p:nvSpPr>
              <p:cNvPr id="7" name="Rectangle 6"/>
              <p:cNvSpPr/>
              <p:nvPr/>
            </p:nvSpPr>
            <p:spPr>
              <a:xfrm>
                <a:off x="764357" y="4114800"/>
                <a:ext cx="1806804" cy="561975"/>
              </a:xfrm>
              <a:prstGeom prst="rect">
                <a:avLst/>
              </a:prstGeom>
              <a:ln w="28575"/>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Teacher</a:t>
                </a:r>
              </a:p>
            </p:txBody>
          </p:sp>
          <p:sp>
            <p:nvSpPr>
              <p:cNvPr id="8" name="Rectangle 7"/>
              <p:cNvSpPr/>
              <p:nvPr/>
            </p:nvSpPr>
            <p:spPr>
              <a:xfrm>
                <a:off x="5399201" y="4114800"/>
                <a:ext cx="2126529" cy="561975"/>
              </a:xfrm>
              <a:prstGeom prst="rect">
                <a:avLst/>
              </a:prstGeom>
              <a:ln w="28575"/>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Book</a:t>
                </a:r>
                <a:endParaRPr lang="en-US" sz="2000" b="1" dirty="0"/>
              </a:p>
            </p:txBody>
          </p:sp>
          <p:grpSp>
            <p:nvGrpSpPr>
              <p:cNvPr id="5" name="Group 49"/>
              <p:cNvGrpSpPr/>
              <p:nvPr/>
            </p:nvGrpSpPr>
            <p:grpSpPr>
              <a:xfrm>
                <a:off x="3121057" y="3800475"/>
                <a:ext cx="1728249" cy="1168400"/>
                <a:chOff x="3425857" y="3952875"/>
                <a:chExt cx="1728249" cy="1168400"/>
              </a:xfrm>
            </p:grpSpPr>
            <p:sp>
              <p:nvSpPr>
                <p:cNvPr id="12" name="Diamond 11"/>
                <p:cNvSpPr/>
                <p:nvPr/>
              </p:nvSpPr>
              <p:spPr>
                <a:xfrm>
                  <a:off x="3429000" y="3952875"/>
                  <a:ext cx="1725106" cy="1168400"/>
                </a:xfrm>
                <a:prstGeom prst="diamond">
                  <a:avLst/>
                </a:prstGeom>
                <a:ln w="28575"/>
              </p:spPr>
              <p:style>
                <a:lnRef idx="1">
                  <a:schemeClr val="dk1"/>
                </a:lnRef>
                <a:fillRef idx="2">
                  <a:schemeClr val="dk1"/>
                </a:fillRef>
                <a:effectRef idx="1">
                  <a:schemeClr val="dk1"/>
                </a:effectRef>
                <a:fontRef idx="minor">
                  <a:schemeClr val="dk1"/>
                </a:fontRef>
              </p:style>
              <p:txBody>
                <a:bodyPr rtlCol="0" anchor="ctr"/>
                <a:lstStyle/>
                <a:p>
                  <a:pPr algn="ctr"/>
                  <a:endParaRPr lang="en-US" sz="2400" b="1" dirty="0"/>
                </a:p>
              </p:txBody>
            </p:sp>
            <p:sp>
              <p:nvSpPr>
                <p:cNvPr id="13" name="TextBox 12"/>
                <p:cNvSpPr txBox="1"/>
                <p:nvPr/>
              </p:nvSpPr>
              <p:spPr>
                <a:xfrm>
                  <a:off x="3425857" y="4318000"/>
                  <a:ext cx="1728247" cy="383439"/>
                </a:xfrm>
                <a:prstGeom prst="rect">
                  <a:avLst/>
                </a:prstGeom>
                <a:noFill/>
              </p:spPr>
              <p:txBody>
                <a:bodyPr wrap="square" rtlCol="0">
                  <a:spAutoFit/>
                </a:bodyPr>
                <a:lstStyle/>
                <a:p>
                  <a:pPr algn="ctr"/>
                  <a:r>
                    <a:rPr lang="en-US" sz="2000" b="1" dirty="0"/>
                    <a:t>Recommends</a:t>
                  </a:r>
                  <a:endParaRPr lang="en-US" sz="2000" dirty="0"/>
                </a:p>
              </p:txBody>
            </p:sp>
          </p:grpSp>
          <p:cxnSp>
            <p:nvCxnSpPr>
              <p:cNvPr id="10" name="Straight Connector 9"/>
              <p:cNvCxnSpPr>
                <a:stCxn id="7" idx="3"/>
                <a:endCxn id="12"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2" idx="3"/>
                <a:endCxn id="8"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3352800" y="3276600"/>
              <a:ext cx="1828800" cy="609600"/>
            </a:xfrm>
            <a:prstGeom prst="rect">
              <a:avLst/>
            </a:prstGeom>
            <a:ln w="28575"/>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Class</a:t>
              </a:r>
            </a:p>
          </p:txBody>
        </p:sp>
        <p:cxnSp>
          <p:nvCxnSpPr>
            <p:cNvPr id="15" name="Straight Connector 14"/>
            <p:cNvCxnSpPr>
              <a:stCxn id="14" idx="0"/>
              <a:endCxn id="12" idx="2"/>
            </p:cNvCxnSpPr>
            <p:nvPr/>
          </p:nvCxnSpPr>
          <p:spPr>
            <a:xfrm rot="5400000" flipH="1" flipV="1">
              <a:off x="3963162" y="2971038"/>
              <a:ext cx="609600" cy="152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6" name="Group 32"/>
          <p:cNvGrpSpPr/>
          <p:nvPr/>
        </p:nvGrpSpPr>
        <p:grpSpPr>
          <a:xfrm>
            <a:off x="914400" y="3810000"/>
            <a:ext cx="7086600" cy="2743200"/>
            <a:chOff x="990600" y="3581400"/>
            <a:chExt cx="7086600" cy="2743200"/>
          </a:xfrm>
        </p:grpSpPr>
        <p:grpSp>
          <p:nvGrpSpPr>
            <p:cNvPr id="9" name="Group 20"/>
            <p:cNvGrpSpPr/>
            <p:nvPr/>
          </p:nvGrpSpPr>
          <p:grpSpPr>
            <a:xfrm>
              <a:off x="1143000" y="3733800"/>
              <a:ext cx="6558534" cy="2438400"/>
              <a:chOff x="1143000" y="1447800"/>
              <a:chExt cx="6558534" cy="2438400"/>
            </a:xfrm>
          </p:grpSpPr>
          <p:grpSp>
            <p:nvGrpSpPr>
              <p:cNvPr id="16" name="Group 5"/>
              <p:cNvGrpSpPr/>
              <p:nvPr/>
            </p:nvGrpSpPr>
            <p:grpSpPr>
              <a:xfrm>
                <a:off x="1143000" y="1447804"/>
                <a:ext cx="6558532" cy="1219201"/>
                <a:chOff x="764357" y="3800475"/>
                <a:chExt cx="6761373" cy="1168400"/>
              </a:xfrm>
            </p:grpSpPr>
            <p:sp>
              <p:nvSpPr>
                <p:cNvPr id="25" name="Rectangle 24"/>
                <p:cNvSpPr/>
                <p:nvPr/>
              </p:nvSpPr>
              <p:spPr>
                <a:xfrm>
                  <a:off x="764357" y="4114800"/>
                  <a:ext cx="1806804" cy="561975"/>
                </a:xfrm>
                <a:prstGeom prst="rect">
                  <a:avLst/>
                </a:prstGeom>
                <a:ln w="28575"/>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Supplier</a:t>
                  </a:r>
                </a:p>
              </p:txBody>
            </p:sp>
            <p:sp>
              <p:nvSpPr>
                <p:cNvPr id="26" name="Rectangle 25"/>
                <p:cNvSpPr/>
                <p:nvPr/>
              </p:nvSpPr>
              <p:spPr>
                <a:xfrm>
                  <a:off x="5399201" y="4114800"/>
                  <a:ext cx="2126529" cy="561975"/>
                </a:xfrm>
                <a:prstGeom prst="rect">
                  <a:avLst/>
                </a:prstGeom>
                <a:ln w="28575"/>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Part</a:t>
                  </a:r>
                </a:p>
              </p:txBody>
            </p:sp>
            <p:grpSp>
              <p:nvGrpSpPr>
                <p:cNvPr id="17" name="Group 49"/>
                <p:cNvGrpSpPr/>
                <p:nvPr/>
              </p:nvGrpSpPr>
              <p:grpSpPr>
                <a:xfrm>
                  <a:off x="3121057" y="3800475"/>
                  <a:ext cx="1806804" cy="1168400"/>
                  <a:chOff x="3425857" y="3952875"/>
                  <a:chExt cx="1806804" cy="1168400"/>
                </a:xfrm>
              </p:grpSpPr>
              <p:sp>
                <p:nvSpPr>
                  <p:cNvPr id="30" name="Diamond 29"/>
                  <p:cNvSpPr/>
                  <p:nvPr/>
                </p:nvSpPr>
                <p:spPr>
                  <a:xfrm>
                    <a:off x="3429000" y="3952875"/>
                    <a:ext cx="1725106" cy="1168400"/>
                  </a:xfrm>
                  <a:prstGeom prst="diamond">
                    <a:avLst/>
                  </a:prstGeom>
                  <a:ln w="28575"/>
                </p:spPr>
                <p:style>
                  <a:lnRef idx="1">
                    <a:schemeClr val="dk1"/>
                  </a:lnRef>
                  <a:fillRef idx="2">
                    <a:schemeClr val="dk1"/>
                  </a:fillRef>
                  <a:effectRef idx="1">
                    <a:schemeClr val="dk1"/>
                  </a:effectRef>
                  <a:fontRef idx="minor">
                    <a:schemeClr val="dk1"/>
                  </a:fontRef>
                </p:style>
                <p:txBody>
                  <a:bodyPr rtlCol="0" anchor="ctr"/>
                  <a:lstStyle/>
                  <a:p>
                    <a:pPr algn="ctr"/>
                    <a:endParaRPr lang="en-US" sz="2400" b="1" dirty="0"/>
                  </a:p>
                </p:txBody>
              </p:sp>
              <p:sp>
                <p:nvSpPr>
                  <p:cNvPr id="31" name="TextBox 30"/>
                  <p:cNvSpPr txBox="1"/>
                  <p:nvPr/>
                </p:nvSpPr>
                <p:spPr>
                  <a:xfrm>
                    <a:off x="3425857" y="4313721"/>
                    <a:ext cx="1806804" cy="442429"/>
                  </a:xfrm>
                  <a:prstGeom prst="rect">
                    <a:avLst/>
                  </a:prstGeom>
                  <a:noFill/>
                  <a:ln w="28575">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dk1"/>
                        </a:solidFill>
                      </a:rPr>
                      <a:t>Supplies</a:t>
                    </a:r>
                  </a:p>
                </p:txBody>
              </p:sp>
            </p:grpSp>
            <p:cxnSp>
              <p:nvCxnSpPr>
                <p:cNvPr id="28" name="Straight Connector 27"/>
                <p:cNvCxnSpPr>
                  <a:stCxn id="25" idx="3"/>
                  <a:endCxn id="30" idx="1"/>
                </p:cNvCxnSpPr>
                <p:nvPr/>
              </p:nvCxnSpPr>
              <p:spPr>
                <a:xfrm flipV="1">
                  <a:off x="2571161" y="4384675"/>
                  <a:ext cx="553039" cy="11113"/>
                </a:xfrm>
                <a:prstGeom prst="line">
                  <a:avLst/>
                </a:prstGeom>
                <a:ln w="28575"/>
              </p:spPr>
              <p:style>
                <a:lnRef idx="1">
                  <a:schemeClr val="dk1"/>
                </a:lnRef>
                <a:fillRef idx="2">
                  <a:schemeClr val="dk1"/>
                </a:fillRef>
                <a:effectRef idx="1">
                  <a:schemeClr val="dk1"/>
                </a:effectRef>
                <a:fontRef idx="minor">
                  <a:schemeClr val="dk1"/>
                </a:fontRef>
              </p:style>
            </p:cxnSp>
            <p:cxnSp>
              <p:nvCxnSpPr>
                <p:cNvPr id="29" name="Straight Connector 28"/>
                <p:cNvCxnSpPr>
                  <a:stCxn id="30" idx="3"/>
                  <a:endCxn id="26" idx="1"/>
                </p:cNvCxnSpPr>
                <p:nvPr/>
              </p:nvCxnSpPr>
              <p:spPr>
                <a:xfrm>
                  <a:off x="4849304" y="4384675"/>
                  <a:ext cx="549897" cy="11113"/>
                </a:xfrm>
                <a:prstGeom prst="line">
                  <a:avLst/>
                </a:prstGeom>
                <a:ln w="28575"/>
              </p:spPr>
              <p:style>
                <a:lnRef idx="1">
                  <a:schemeClr val="dk1"/>
                </a:lnRef>
                <a:fillRef idx="2">
                  <a:schemeClr val="dk1"/>
                </a:fillRef>
                <a:effectRef idx="1">
                  <a:schemeClr val="dk1"/>
                </a:effectRef>
                <a:fontRef idx="minor">
                  <a:schemeClr val="dk1"/>
                </a:fontRef>
              </p:style>
            </p:cxnSp>
          </p:grpSp>
          <p:sp>
            <p:nvSpPr>
              <p:cNvPr id="23" name="Rectangle 22"/>
              <p:cNvSpPr/>
              <p:nvPr/>
            </p:nvSpPr>
            <p:spPr>
              <a:xfrm>
                <a:off x="3352800" y="3276600"/>
                <a:ext cx="1828800" cy="609600"/>
              </a:xfrm>
              <a:prstGeom prst="rect">
                <a:avLst/>
              </a:prstGeom>
              <a:ln w="28575"/>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Project</a:t>
                </a:r>
              </a:p>
            </p:txBody>
          </p:sp>
          <p:cxnSp>
            <p:nvCxnSpPr>
              <p:cNvPr id="24" name="Straight Connector 23"/>
              <p:cNvCxnSpPr>
                <a:stCxn id="23" idx="0"/>
                <a:endCxn id="30" idx="2"/>
              </p:cNvCxnSpPr>
              <p:nvPr/>
            </p:nvCxnSpPr>
            <p:spPr>
              <a:xfrm rot="5400000" flipH="1" flipV="1">
                <a:off x="3963162" y="2971038"/>
                <a:ext cx="609600" cy="1525"/>
              </a:xfrm>
              <a:prstGeom prst="line">
                <a:avLst/>
              </a:prstGeom>
              <a:ln w="28575"/>
            </p:spPr>
            <p:style>
              <a:lnRef idx="1">
                <a:schemeClr val="dk1"/>
              </a:lnRef>
              <a:fillRef idx="2">
                <a:schemeClr val="dk1"/>
              </a:fillRef>
              <a:effectRef idx="1">
                <a:schemeClr val="dk1"/>
              </a:effectRef>
              <a:fontRef idx="minor">
                <a:schemeClr val="dk1"/>
              </a:fontRef>
            </p:style>
          </p:cxnSp>
        </p:grpSp>
        <p:sp>
          <p:nvSpPr>
            <p:cNvPr id="32" name="Rectangle 31"/>
            <p:cNvSpPr/>
            <p:nvPr/>
          </p:nvSpPr>
          <p:spPr>
            <a:xfrm>
              <a:off x="990600" y="3581400"/>
              <a:ext cx="70866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a:off x="914400" y="838200"/>
            <a:ext cx="7086600" cy="274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Role Names and Recursive Relationships</a:t>
            </a:r>
            <a:endParaRPr lang="en-US" sz="2200" b="1" dirty="0">
              <a:solidFill>
                <a:srgbClr val="0070C0"/>
              </a:solidFill>
            </a:endParaRPr>
          </a:p>
        </p:txBody>
      </p:sp>
      <p:sp>
        <p:nvSpPr>
          <p:cNvPr id="3" name="Rectangle 3"/>
          <p:cNvSpPr txBox="1">
            <a:spLocks noChangeArrowheads="1"/>
          </p:cNvSpPr>
          <p:nvPr/>
        </p:nvSpPr>
        <p:spPr>
          <a:xfrm>
            <a:off x="152400" y="609600"/>
            <a:ext cx="8839200" cy="6172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algn="just">
              <a:buFont typeface="Arial" pitchFamily="34" charset="0"/>
              <a:buChar char="•"/>
            </a:pPr>
            <a:r>
              <a:rPr lang="en-US" sz="2000" dirty="0"/>
              <a:t>   Each entity type that participates in a relationship type plays a particular role in the relationship.</a:t>
            </a:r>
          </a:p>
          <a:p>
            <a:pPr algn="just"/>
            <a:r>
              <a:rPr lang="en-US" sz="2000" b="1" dirty="0"/>
              <a:t>For example, </a:t>
            </a:r>
            <a:r>
              <a:rPr lang="en-US" sz="2000" dirty="0"/>
              <a:t>in the WORKS_FOR relationship type, EMPLOYEE plays the role of </a:t>
            </a:r>
            <a:r>
              <a:rPr lang="en-US" sz="2000" i="1" dirty="0"/>
              <a:t>employee or worker </a:t>
            </a:r>
            <a:r>
              <a:rPr lang="en-US" sz="2000" dirty="0"/>
              <a:t>and DEPARTMENT plays the role of </a:t>
            </a:r>
            <a:r>
              <a:rPr lang="en-US" sz="2000" i="1" dirty="0"/>
              <a:t>department or employer.</a:t>
            </a:r>
          </a:p>
          <a:p>
            <a:pPr algn="just">
              <a:buFont typeface="Arial" pitchFamily="34" charset="0"/>
              <a:buChar char="•"/>
            </a:pPr>
            <a:r>
              <a:rPr lang="en-US" sz="2000" i="1" dirty="0"/>
              <a:t>   Same entity type participating more than </a:t>
            </a:r>
            <a:r>
              <a:rPr lang="en-US" sz="2000" dirty="0"/>
              <a:t>once in a relationship type in </a:t>
            </a:r>
            <a:r>
              <a:rPr lang="en-US" sz="2000" i="1" dirty="0"/>
              <a:t>different roles. In such cases the role name becomes </a:t>
            </a:r>
            <a:r>
              <a:rPr lang="en-US" sz="2000" dirty="0"/>
              <a:t>essential for distinguishing the meaning of the role that each participating entity plays. Such relationship types are called </a:t>
            </a:r>
            <a:r>
              <a:rPr lang="en-US" sz="2000" b="1" dirty="0"/>
              <a:t>recursive relationships or self-referencing relationships.</a:t>
            </a:r>
            <a:endParaRPr lang="en-US" sz="2000" dirty="0"/>
          </a:p>
        </p:txBody>
      </p:sp>
      <p:sp>
        <p:nvSpPr>
          <p:cNvPr id="1026" name="AutoShape 2" descr="Types of Relationship in DBMS » PREP INS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2" cstate="print"/>
          <a:srcRect/>
          <a:stretch>
            <a:fillRect/>
          </a:stretch>
        </p:blipFill>
        <p:spPr bwMode="auto">
          <a:xfrm>
            <a:off x="228600" y="3124200"/>
            <a:ext cx="4536414" cy="3493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 name="Group 32"/>
          <p:cNvGrpSpPr/>
          <p:nvPr/>
        </p:nvGrpSpPr>
        <p:grpSpPr>
          <a:xfrm>
            <a:off x="4724400" y="3979364"/>
            <a:ext cx="4267200" cy="1722027"/>
            <a:chOff x="4572000" y="3979364"/>
            <a:chExt cx="4267200" cy="1722027"/>
          </a:xfrm>
        </p:grpSpPr>
        <p:grpSp>
          <p:nvGrpSpPr>
            <p:cNvPr id="5" name="Group 25"/>
            <p:cNvGrpSpPr/>
            <p:nvPr/>
          </p:nvGrpSpPr>
          <p:grpSpPr>
            <a:xfrm>
              <a:off x="4572000" y="4114800"/>
              <a:ext cx="4267200" cy="1447800"/>
              <a:chOff x="1689497" y="990600"/>
              <a:chExt cx="5625703" cy="1752600"/>
            </a:xfrm>
          </p:grpSpPr>
          <p:grpSp>
            <p:nvGrpSpPr>
              <p:cNvPr id="6" name="Group 19"/>
              <p:cNvGrpSpPr/>
              <p:nvPr/>
            </p:nvGrpSpPr>
            <p:grpSpPr>
              <a:xfrm>
                <a:off x="1689497" y="990600"/>
                <a:ext cx="5625703" cy="1752600"/>
                <a:chOff x="1689497" y="1371600"/>
                <a:chExt cx="5625703" cy="1752600"/>
              </a:xfrm>
            </p:grpSpPr>
            <p:sp>
              <p:nvSpPr>
                <p:cNvPr id="21" name="Rectangle 20"/>
                <p:cNvSpPr/>
                <p:nvPr/>
              </p:nvSpPr>
              <p:spPr>
                <a:xfrm>
                  <a:off x="1689497" y="1905000"/>
                  <a:ext cx="1964531" cy="68579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Employee</a:t>
                  </a:r>
                </a:p>
              </p:txBody>
            </p:sp>
            <p:sp>
              <p:nvSpPr>
                <p:cNvPr id="22" name="Diamond 21"/>
                <p:cNvSpPr/>
                <p:nvPr/>
              </p:nvSpPr>
              <p:spPr>
                <a:xfrm>
                  <a:off x="4876800" y="1371600"/>
                  <a:ext cx="2438400" cy="17526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cxnSp>
              <p:nvCxnSpPr>
                <p:cNvPr id="23" name="Straight Connector 22"/>
                <p:cNvCxnSpPr>
                  <a:stCxn id="21" idx="0"/>
                  <a:endCxn id="22" idx="0"/>
                </p:cNvCxnSpPr>
                <p:nvPr/>
              </p:nvCxnSpPr>
              <p:spPr>
                <a:xfrm rot="5400000" flipH="1" flipV="1">
                  <a:off x="4117182" y="-73818"/>
                  <a:ext cx="533400" cy="34242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2"/>
                  <a:endCxn id="22" idx="2"/>
                </p:cNvCxnSpPr>
                <p:nvPr/>
              </p:nvCxnSpPr>
              <p:spPr>
                <a:xfrm rot="16200000" flipH="1">
                  <a:off x="4117182" y="1145381"/>
                  <a:ext cx="533400" cy="3424237"/>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4953000" y="1524000"/>
                <a:ext cx="2362200" cy="558858"/>
              </a:xfrm>
              <a:prstGeom prst="rect">
                <a:avLst/>
              </a:prstGeom>
              <a:noFill/>
            </p:spPr>
            <p:txBody>
              <a:bodyPr wrap="square" rtlCol="0">
                <a:spAutoFit/>
              </a:bodyPr>
              <a:lstStyle/>
              <a:p>
                <a:pPr algn="ctr"/>
                <a:r>
                  <a:rPr lang="en-US" sz="2400" b="1" dirty="0"/>
                  <a:t>Supervision</a:t>
                </a:r>
                <a:endParaRPr lang="en-US" dirty="0"/>
              </a:p>
            </p:txBody>
          </p:sp>
        </p:grpSp>
        <p:sp>
          <p:nvSpPr>
            <p:cNvPr id="31" name="TextBox 30"/>
            <p:cNvSpPr txBox="1"/>
            <p:nvPr/>
          </p:nvSpPr>
          <p:spPr>
            <a:xfrm rot="21128393">
              <a:off x="6011974" y="3979364"/>
              <a:ext cx="1389975" cy="400110"/>
            </a:xfrm>
            <a:prstGeom prst="rect">
              <a:avLst/>
            </a:prstGeom>
            <a:noFill/>
          </p:spPr>
          <p:txBody>
            <a:bodyPr wrap="square" rtlCol="0">
              <a:spAutoFit/>
            </a:bodyPr>
            <a:lstStyle/>
            <a:p>
              <a:pPr algn="ctr"/>
              <a:r>
                <a:rPr lang="en-US" sz="2000" b="1" dirty="0">
                  <a:solidFill>
                    <a:srgbClr val="C00000"/>
                  </a:solidFill>
                </a:rPr>
                <a:t>Supervisor</a:t>
              </a:r>
            </a:p>
          </p:txBody>
        </p:sp>
        <p:sp>
          <p:nvSpPr>
            <p:cNvPr id="32" name="TextBox 31"/>
            <p:cNvSpPr txBox="1"/>
            <p:nvPr/>
          </p:nvSpPr>
          <p:spPr>
            <a:xfrm rot="454180">
              <a:off x="6116298" y="5301281"/>
              <a:ext cx="1389975" cy="400110"/>
            </a:xfrm>
            <a:prstGeom prst="rect">
              <a:avLst/>
            </a:prstGeom>
            <a:noFill/>
          </p:spPr>
          <p:txBody>
            <a:bodyPr wrap="square" rtlCol="0">
              <a:spAutoFit/>
            </a:bodyPr>
            <a:lstStyle/>
            <a:p>
              <a:pPr algn="ctr"/>
              <a:r>
                <a:rPr lang="en-US" sz="2000" b="1" dirty="0">
                  <a:solidFill>
                    <a:srgbClr val="C00000"/>
                  </a:solidFill>
                </a:rPr>
                <a:t>Supervisee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Constraints on Binary Relationship Types</a:t>
            </a:r>
            <a:endParaRPr lang="en-US" sz="2200" b="1" dirty="0">
              <a:solidFill>
                <a:srgbClr val="0070C0"/>
              </a:solidFill>
            </a:endParaRPr>
          </a:p>
        </p:txBody>
      </p:sp>
      <p:sp>
        <p:nvSpPr>
          <p:cNvPr id="18" name="Rectangle 3"/>
          <p:cNvSpPr txBox="1">
            <a:spLocks noChangeArrowheads="1"/>
          </p:cNvSpPr>
          <p:nvPr/>
        </p:nvSpPr>
        <p:spPr>
          <a:xfrm>
            <a:off x="152400" y="609600"/>
            <a:ext cx="8839200" cy="6172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r>
              <a:rPr lang="en-US" sz="2200" dirty="0"/>
              <a:t>We can distinguish two main types of binary relationship constraints:</a:t>
            </a:r>
          </a:p>
          <a:p>
            <a:endParaRPr lang="en-US" sz="2000" dirty="0"/>
          </a:p>
          <a:p>
            <a:pPr marL="457200" indent="-457200">
              <a:buAutoNum type="arabicPeriod"/>
            </a:pPr>
            <a:r>
              <a:rPr lang="en-US" sz="2400" b="1" dirty="0"/>
              <a:t>Cardinality ratio :</a:t>
            </a:r>
            <a:r>
              <a:rPr lang="en-US" sz="2400" dirty="0"/>
              <a:t> The cardinality ratio for a </a:t>
            </a:r>
            <a:r>
              <a:rPr lang="en-US" sz="2400" b="1" dirty="0"/>
              <a:t>binary relationship</a:t>
            </a:r>
            <a:r>
              <a:rPr lang="en-US" sz="2400" dirty="0"/>
              <a:t> specifies the </a:t>
            </a:r>
            <a:r>
              <a:rPr lang="en-US" sz="2400" b="1" i="1" dirty="0">
                <a:solidFill>
                  <a:srgbClr val="C00000"/>
                </a:solidFill>
              </a:rPr>
              <a:t>maximum number of relationship instances that an entity </a:t>
            </a:r>
            <a:r>
              <a:rPr lang="en-US" sz="2400" b="1" dirty="0">
                <a:solidFill>
                  <a:srgbClr val="C00000"/>
                </a:solidFill>
              </a:rPr>
              <a:t>can participate in</a:t>
            </a:r>
            <a:r>
              <a:rPr lang="en-US" sz="2400" dirty="0"/>
              <a:t>.</a:t>
            </a:r>
          </a:p>
          <a:p>
            <a:pPr marL="457200" indent="-457200"/>
            <a:r>
              <a:rPr lang="en-US" sz="2400" dirty="0"/>
              <a:t>	These are the different Cardinality ratios,</a:t>
            </a:r>
            <a:endParaRPr lang="en-US" sz="2400" b="1" dirty="0"/>
          </a:p>
          <a:p>
            <a:pPr marL="1428750" lvl="2" indent="-514350">
              <a:buFont typeface="+mj-lt"/>
              <a:buAutoNum type="romanUcPeriod"/>
            </a:pPr>
            <a:r>
              <a:rPr lang="en-US" sz="2200" dirty="0"/>
              <a:t>1:1</a:t>
            </a:r>
          </a:p>
          <a:p>
            <a:pPr marL="1428750" lvl="2" indent="-514350">
              <a:buFont typeface="+mj-lt"/>
              <a:buAutoNum type="romanUcPeriod"/>
            </a:pPr>
            <a:r>
              <a:rPr lang="en-US" sz="2200" dirty="0"/>
              <a:t>1:N</a:t>
            </a:r>
          </a:p>
          <a:p>
            <a:pPr marL="1428750" lvl="2" indent="-514350">
              <a:buFont typeface="+mj-lt"/>
              <a:buAutoNum type="romanUcPeriod"/>
            </a:pPr>
            <a:r>
              <a:rPr lang="en-US" sz="2200" dirty="0"/>
              <a:t>N:1</a:t>
            </a:r>
          </a:p>
          <a:p>
            <a:pPr marL="1428750" lvl="2" indent="-514350">
              <a:buFont typeface="+mj-lt"/>
              <a:buAutoNum type="romanUcPeriod"/>
            </a:pPr>
            <a:r>
              <a:rPr lang="en-US" sz="2200" dirty="0"/>
              <a:t>M:N</a:t>
            </a:r>
          </a:p>
          <a:p>
            <a:pPr marL="1428750" lvl="2" indent="-514350"/>
            <a:endParaRPr lang="en-US" sz="2200" dirty="0"/>
          </a:p>
          <a:p>
            <a:pPr marL="457200" indent="-457200">
              <a:buFontTx/>
              <a:buAutoNum type="arabicPeriod" startAt="2"/>
            </a:pPr>
            <a:r>
              <a:rPr lang="en-US" sz="2400" b="1" dirty="0"/>
              <a:t>Participation Constraint: </a:t>
            </a:r>
            <a:r>
              <a:rPr lang="en-US" sz="2400" dirty="0"/>
              <a:t>It</a:t>
            </a:r>
            <a:r>
              <a:rPr lang="en-US" sz="2400" b="1" dirty="0"/>
              <a:t> </a:t>
            </a:r>
            <a:r>
              <a:rPr lang="en-US" sz="2400" dirty="0"/>
              <a:t>specifies the </a:t>
            </a:r>
            <a:r>
              <a:rPr lang="en-US" sz="2400" b="1" dirty="0">
                <a:solidFill>
                  <a:srgbClr val="C00000"/>
                </a:solidFill>
              </a:rPr>
              <a:t>minimum number of relationship instances that each entity can participate in </a:t>
            </a:r>
            <a:r>
              <a:rPr lang="en-US" sz="2400" dirty="0"/>
              <a:t>and is sometimes called the minimum cardinality constraint.</a:t>
            </a:r>
          </a:p>
          <a:p>
            <a:pPr marL="457200" indent="-457200"/>
            <a:r>
              <a:rPr lang="en-US" sz="2400" dirty="0"/>
              <a:t>	There are two types of participation constraints</a:t>
            </a:r>
          </a:p>
          <a:p>
            <a:pPr marL="1428750" lvl="2" indent="-514350">
              <a:buFont typeface="+mj-lt"/>
              <a:buAutoNum type="romanUcPeriod"/>
            </a:pPr>
            <a:r>
              <a:rPr lang="en-US" sz="2200" dirty="0"/>
              <a:t>Total Participation</a:t>
            </a:r>
          </a:p>
          <a:p>
            <a:pPr marL="1428750" lvl="2" indent="-514350">
              <a:buFont typeface="+mj-lt"/>
              <a:buAutoNum type="romanUcPeriod"/>
            </a:pPr>
            <a:r>
              <a:rPr lang="en-US" sz="2200" dirty="0"/>
              <a:t>Partial Participation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Constraints on Binary Relationship Types : Cardinality ratio</a:t>
            </a:r>
          </a:p>
        </p:txBody>
      </p:sp>
      <p:sp>
        <p:nvSpPr>
          <p:cNvPr id="18" name="Rectangle 3"/>
          <p:cNvSpPr txBox="1">
            <a:spLocks noChangeArrowheads="1"/>
          </p:cNvSpPr>
          <p:nvPr/>
        </p:nvSpPr>
        <p:spPr>
          <a:xfrm>
            <a:off x="152400" y="609600"/>
            <a:ext cx="8839200" cy="61722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457200" indent="-457200" algn="just">
              <a:buAutoNum type="arabicPeriod"/>
            </a:pPr>
            <a:r>
              <a:rPr lang="en-US" sz="2400" b="1" dirty="0"/>
              <a:t>Cardinality ratio: </a:t>
            </a:r>
            <a:r>
              <a:rPr lang="en-US" sz="2200" dirty="0"/>
              <a:t>The cardinality ratio for a </a:t>
            </a:r>
            <a:r>
              <a:rPr lang="en-US" sz="2200" b="1" dirty="0"/>
              <a:t>binary relationship</a:t>
            </a:r>
            <a:r>
              <a:rPr lang="en-US" sz="2200" dirty="0"/>
              <a:t> specifies the </a:t>
            </a:r>
            <a:r>
              <a:rPr lang="en-US" sz="2200" b="1" i="1" dirty="0">
                <a:solidFill>
                  <a:srgbClr val="C00000"/>
                </a:solidFill>
              </a:rPr>
              <a:t>maximum number of relationship instances that an entity </a:t>
            </a:r>
            <a:r>
              <a:rPr lang="en-US" sz="2200" b="1" dirty="0">
                <a:solidFill>
                  <a:srgbClr val="C00000"/>
                </a:solidFill>
              </a:rPr>
              <a:t>can participate in</a:t>
            </a:r>
            <a:r>
              <a:rPr lang="en-US" sz="2200" dirty="0"/>
              <a:t>.</a:t>
            </a:r>
          </a:p>
          <a:p>
            <a:pPr marL="457200" indent="-457200" algn="just"/>
            <a:r>
              <a:rPr lang="en-US" sz="2200" dirty="0"/>
              <a:t>	</a:t>
            </a:r>
            <a:r>
              <a:rPr lang="en-US" sz="2200" b="1" dirty="0">
                <a:solidFill>
                  <a:schemeClr val="tx1"/>
                </a:solidFill>
              </a:rPr>
              <a:t>For example, </a:t>
            </a:r>
            <a:r>
              <a:rPr lang="en-US" sz="2200" dirty="0"/>
              <a:t>in the </a:t>
            </a:r>
            <a:r>
              <a:rPr lang="en-US" sz="2200" b="1" dirty="0"/>
              <a:t>WORKS_FOR</a:t>
            </a:r>
            <a:r>
              <a:rPr lang="en-US" sz="2200" dirty="0"/>
              <a:t> binary relationship type, </a:t>
            </a:r>
            <a:r>
              <a:rPr lang="en-US" sz="2200" b="1" dirty="0"/>
              <a:t>DEPARTMENT:EMPLOYEE</a:t>
            </a:r>
            <a:r>
              <a:rPr lang="en-US" sz="2200" dirty="0"/>
              <a:t> is of cardinality ratio </a:t>
            </a:r>
            <a:r>
              <a:rPr lang="en-US" sz="2200" b="1" dirty="0"/>
              <a:t>1:N</a:t>
            </a:r>
            <a:r>
              <a:rPr lang="en-US" sz="2200" dirty="0"/>
              <a:t>, meaning that each department can be related to (that is, employs) any number of employees (N).</a:t>
            </a:r>
          </a:p>
          <a:p>
            <a:pPr marL="457200" indent="-457200" algn="just"/>
            <a:endParaRPr lang="en-US" sz="2200" dirty="0"/>
          </a:p>
        </p:txBody>
      </p:sp>
      <p:sp>
        <p:nvSpPr>
          <p:cNvPr id="25602" name="AutoShape 2" descr="https://www.gatevidyalay.com/wp-content/uploads/2018/05/Cardinality-Ratios-in-DBMS.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5603" name="Picture 3"/>
          <p:cNvPicPr>
            <a:picLocks noChangeAspect="1" noChangeArrowheads="1"/>
          </p:cNvPicPr>
          <p:nvPr/>
        </p:nvPicPr>
        <p:blipFill>
          <a:blip r:embed="rId2" cstate="print"/>
          <a:srcRect/>
          <a:stretch>
            <a:fillRect/>
          </a:stretch>
        </p:blipFill>
        <p:spPr bwMode="auto">
          <a:xfrm>
            <a:off x="914400" y="3124200"/>
            <a:ext cx="7381876" cy="3561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52400" y="152400"/>
            <a:ext cx="8839200" cy="6629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457200" indent="-457200" algn="just">
              <a:spcAft>
                <a:spcPts val="600"/>
              </a:spcAft>
              <a:buFont typeface="+mj-lt"/>
              <a:buAutoNum type="arabicPeriod"/>
            </a:pPr>
            <a:r>
              <a:rPr lang="en-US" sz="2000" dirty="0"/>
              <a:t>The first step is </a:t>
            </a:r>
            <a:r>
              <a:rPr lang="en-US" sz="2000" b="1" dirty="0"/>
              <a:t>requirements collection and analysis</a:t>
            </a:r>
            <a:r>
              <a:rPr lang="en-US" sz="2000" dirty="0"/>
              <a:t> in this step, the database designers interview prospective database users to understand and document their data requirements along with </a:t>
            </a:r>
            <a:r>
              <a:rPr lang="en-US" sz="2000" b="1" dirty="0"/>
              <a:t>functional requirements </a:t>
            </a:r>
            <a:r>
              <a:rPr lang="en-US" sz="2000" dirty="0"/>
              <a:t>of the application, which consist of operations(or transactions). In software design it is common to use data flow, sequence diagrams to specify these requirements.</a:t>
            </a:r>
          </a:p>
          <a:p>
            <a:pPr marL="457200" indent="-457200" algn="just">
              <a:spcAft>
                <a:spcPts val="600"/>
              </a:spcAft>
              <a:buFont typeface="+mj-lt"/>
              <a:buAutoNum type="arabicPeriod"/>
            </a:pPr>
            <a:r>
              <a:rPr lang="en-US" sz="2000" dirty="0"/>
              <a:t>The second step is to create a </a:t>
            </a:r>
            <a:r>
              <a:rPr lang="en-US" sz="2000" b="1" dirty="0"/>
              <a:t>conceptual schema for the database, using a high-level conceptual data model. It consists of </a:t>
            </a:r>
            <a:r>
              <a:rPr lang="en-US" sz="2000" dirty="0"/>
              <a:t>detailed descriptions of the </a:t>
            </a:r>
            <a:r>
              <a:rPr lang="en-US" sz="2000" b="1" dirty="0"/>
              <a:t>entity types</a:t>
            </a:r>
            <a:r>
              <a:rPr lang="en-US" sz="2000" dirty="0"/>
              <a:t>, </a:t>
            </a:r>
            <a:r>
              <a:rPr lang="en-US" sz="2000" b="1" dirty="0"/>
              <a:t>relationships</a:t>
            </a:r>
            <a:r>
              <a:rPr lang="en-US" sz="2000" dirty="0"/>
              <a:t>, and </a:t>
            </a:r>
            <a:r>
              <a:rPr lang="en-US" sz="2000" b="1" dirty="0"/>
              <a:t>constraints</a:t>
            </a:r>
            <a:r>
              <a:rPr lang="en-US" sz="2000" dirty="0"/>
              <a:t>. These are easier to understand and can be used to communicate with nontechnical users. </a:t>
            </a:r>
          </a:p>
          <a:p>
            <a:pPr marL="457200" indent="-457200" algn="just">
              <a:spcAft>
                <a:spcPts val="600"/>
              </a:spcAft>
              <a:buFont typeface="+mj-lt"/>
              <a:buAutoNum type="arabicPeriod"/>
            </a:pPr>
            <a:r>
              <a:rPr lang="en-US" sz="2000" dirty="0"/>
              <a:t>The third step in </a:t>
            </a:r>
            <a:r>
              <a:rPr lang="en-US" sz="2000" b="1" dirty="0"/>
              <a:t>database design </a:t>
            </a:r>
            <a:r>
              <a:rPr lang="en-US" sz="2000" dirty="0"/>
              <a:t>is the actual implementation of the database, using a commercial DBMS such as the </a:t>
            </a:r>
            <a:r>
              <a:rPr lang="en-US" sz="2000" b="1" dirty="0"/>
              <a:t>relational (SQL) model</a:t>
            </a:r>
            <a:r>
              <a:rPr lang="en-US" sz="2000" dirty="0"/>
              <a:t>. the conceptual schema is transformed from the high-level data model into the implementation data model. This step is called </a:t>
            </a:r>
            <a:r>
              <a:rPr lang="en-US" sz="2000" b="1" dirty="0"/>
              <a:t>logical design or data model mapping. </a:t>
            </a:r>
          </a:p>
          <a:p>
            <a:pPr marL="457200" indent="-457200" algn="just">
              <a:spcAft>
                <a:spcPts val="600"/>
              </a:spcAft>
              <a:buFont typeface="+mj-lt"/>
              <a:buAutoNum type="arabicPeriod"/>
            </a:pPr>
            <a:r>
              <a:rPr lang="en-US" sz="2000" dirty="0"/>
              <a:t>The last step is the </a:t>
            </a:r>
            <a:r>
              <a:rPr lang="en-US" sz="2000" b="1" dirty="0"/>
              <a:t>physical design phase, during which the internal storage structures, </a:t>
            </a:r>
            <a:r>
              <a:rPr lang="en-US" sz="2000" dirty="0"/>
              <a:t>file organizations, indexes, access paths, and physical design parameters for the database files are specified.</a:t>
            </a:r>
          </a:p>
          <a:p>
            <a:pPr marL="457200" indent="-457200" algn="just">
              <a:spcAft>
                <a:spcPts val="600"/>
              </a:spcAft>
              <a:buFont typeface="+mj-lt"/>
              <a:buAutoNum type="arabicPeriod"/>
            </a:pPr>
            <a:r>
              <a:rPr lang="en-US" sz="2000" dirty="0"/>
              <a:t>In parallel with these activities, </a:t>
            </a:r>
            <a:r>
              <a:rPr lang="en-US" sz="2000" b="1" dirty="0"/>
              <a:t>application programs are designed </a:t>
            </a:r>
            <a:r>
              <a:rPr lang="en-US" sz="2000" dirty="0"/>
              <a:t>and implemented </a:t>
            </a:r>
            <a:r>
              <a:rPr lang="en-US" sz="2000" b="1" dirty="0"/>
              <a:t>as database transactions </a:t>
            </a:r>
            <a:r>
              <a:rPr lang="en-US" sz="2000" dirty="0"/>
              <a:t>corresponding to the high-level transaction specifications.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r>
              <a:rPr lang="en-US" sz="2000" b="1" dirty="0">
                <a:solidFill>
                  <a:srgbClr val="C00000"/>
                </a:solidFill>
              </a:rPr>
              <a:t>1.	</a:t>
            </a:r>
            <a:r>
              <a:rPr lang="en-US" sz="2400" b="1" u="sng" dirty="0">
                <a:solidFill>
                  <a:schemeClr val="tx1"/>
                </a:solidFill>
              </a:rPr>
              <a:t>One to One Cardinality ratio ( 1 : 1 )   :-</a:t>
            </a:r>
          </a:p>
        </p:txBody>
      </p:sp>
      <p:pic>
        <p:nvPicPr>
          <p:cNvPr id="21505" name="Picture 1"/>
          <p:cNvPicPr>
            <a:picLocks noChangeAspect="1" noChangeArrowheads="1"/>
          </p:cNvPicPr>
          <p:nvPr/>
        </p:nvPicPr>
        <p:blipFill>
          <a:blip r:embed="rId2" cstate="print"/>
          <a:srcRect/>
          <a:stretch>
            <a:fillRect/>
          </a:stretch>
        </p:blipFill>
        <p:spPr bwMode="auto">
          <a:xfrm>
            <a:off x="4419600" y="1143000"/>
            <a:ext cx="4419600" cy="3087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6" name="Group 15"/>
          <p:cNvGrpSpPr/>
          <p:nvPr/>
        </p:nvGrpSpPr>
        <p:grpSpPr>
          <a:xfrm>
            <a:off x="381000" y="4876800"/>
            <a:ext cx="6934200" cy="1524000"/>
            <a:chOff x="1143000" y="4800600"/>
            <a:chExt cx="7086600" cy="1676400"/>
          </a:xfrm>
        </p:grpSpPr>
        <p:sp>
          <p:nvSpPr>
            <p:cNvPr id="13" name="TextBox 12"/>
            <p:cNvSpPr txBox="1"/>
            <p:nvPr/>
          </p:nvSpPr>
          <p:spPr>
            <a:xfrm>
              <a:off x="3200400" y="5105400"/>
              <a:ext cx="304800" cy="461665"/>
            </a:xfrm>
            <a:prstGeom prst="rect">
              <a:avLst/>
            </a:prstGeom>
            <a:noFill/>
          </p:spPr>
          <p:txBody>
            <a:bodyPr wrap="square" rtlCol="0">
              <a:spAutoFit/>
            </a:bodyPr>
            <a:lstStyle/>
            <a:p>
              <a:r>
                <a:rPr lang="en-US" sz="2400" b="1" dirty="0"/>
                <a:t>1</a:t>
              </a:r>
            </a:p>
          </p:txBody>
        </p:sp>
        <p:sp>
          <p:nvSpPr>
            <p:cNvPr id="22" name="TextBox 21"/>
            <p:cNvSpPr txBox="1"/>
            <p:nvPr/>
          </p:nvSpPr>
          <p:spPr>
            <a:xfrm>
              <a:off x="5334000" y="5105400"/>
              <a:ext cx="304800" cy="461665"/>
            </a:xfrm>
            <a:prstGeom prst="rect">
              <a:avLst/>
            </a:prstGeom>
            <a:noFill/>
          </p:spPr>
          <p:txBody>
            <a:bodyPr wrap="square" rtlCol="0">
              <a:spAutoFit/>
            </a:bodyPr>
            <a:lstStyle/>
            <a:p>
              <a:r>
                <a:rPr lang="en-US" sz="2400" b="1" dirty="0"/>
                <a:t>1</a:t>
              </a:r>
            </a:p>
          </p:txBody>
        </p:sp>
        <p:grpSp>
          <p:nvGrpSpPr>
            <p:cNvPr id="15" name="Group 14"/>
            <p:cNvGrpSpPr/>
            <p:nvPr/>
          </p:nvGrpSpPr>
          <p:grpSpPr>
            <a:xfrm>
              <a:off x="1143000" y="4800600"/>
              <a:ext cx="7086600" cy="1676400"/>
              <a:chOff x="1066800" y="4800600"/>
              <a:chExt cx="7086600" cy="1676400"/>
            </a:xfrm>
          </p:grpSpPr>
          <p:grpSp>
            <p:nvGrpSpPr>
              <p:cNvPr id="2" name="Group 4"/>
              <p:cNvGrpSpPr/>
              <p:nvPr/>
            </p:nvGrpSpPr>
            <p:grpSpPr>
              <a:xfrm>
                <a:off x="1295400" y="5029200"/>
                <a:ext cx="6558534" cy="1219200"/>
                <a:chOff x="764357" y="3800475"/>
                <a:chExt cx="6761373" cy="1168400"/>
              </a:xfrm>
            </p:grpSpPr>
            <p:sp>
              <p:nvSpPr>
                <p:cNvPr id="6" name="Rectangle 5"/>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Employee</a:t>
                  </a:r>
                  <a:endParaRPr lang="en-US" sz="2000" b="1" dirty="0"/>
                </a:p>
              </p:txBody>
            </p:sp>
            <p:sp>
              <p:nvSpPr>
                <p:cNvPr id="7" name="Rectangle 6"/>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Department</a:t>
                  </a:r>
                  <a:endParaRPr lang="en-US" sz="2000" b="1" dirty="0"/>
                </a:p>
              </p:txBody>
            </p:sp>
            <p:grpSp>
              <p:nvGrpSpPr>
                <p:cNvPr id="3" name="Group 49"/>
                <p:cNvGrpSpPr/>
                <p:nvPr/>
              </p:nvGrpSpPr>
              <p:grpSpPr>
                <a:xfrm>
                  <a:off x="3124200" y="3800475"/>
                  <a:ext cx="1725106" cy="1168400"/>
                  <a:chOff x="3429000" y="3952875"/>
                  <a:chExt cx="1725106" cy="1168400"/>
                </a:xfrm>
              </p:grpSpPr>
              <p:sp>
                <p:nvSpPr>
                  <p:cNvPr id="11" name="Diamond 10"/>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12" name="TextBox 11"/>
                  <p:cNvSpPr txBox="1"/>
                  <p:nvPr/>
                </p:nvSpPr>
                <p:spPr>
                  <a:xfrm>
                    <a:off x="3504414" y="4313721"/>
                    <a:ext cx="1572705" cy="442429"/>
                  </a:xfrm>
                  <a:prstGeom prst="rect">
                    <a:avLst/>
                  </a:prstGeom>
                  <a:noFill/>
                </p:spPr>
                <p:txBody>
                  <a:bodyPr wrap="square" rtlCol="0">
                    <a:spAutoFit/>
                  </a:bodyPr>
                  <a:lstStyle/>
                  <a:p>
                    <a:pPr algn="ctr"/>
                    <a:r>
                      <a:rPr lang="en-US" sz="2400" b="1" dirty="0"/>
                      <a:t>Heads</a:t>
                    </a:r>
                    <a:endParaRPr lang="en-US" sz="2400" dirty="0"/>
                  </a:p>
                </p:txBody>
              </p:sp>
            </p:grpSp>
            <p:cxnSp>
              <p:nvCxnSpPr>
                <p:cNvPr id="9" name="Straight Connector 8"/>
                <p:cNvCxnSpPr>
                  <a:stCxn id="6" idx="3"/>
                  <a:endCxn id="11"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1" idx="3"/>
                  <a:endCxn id="7"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1066800" y="4800600"/>
                <a:ext cx="7086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304800" y="762000"/>
            <a:ext cx="3733800" cy="30931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fontAlgn="base">
              <a:spcAft>
                <a:spcPts val="600"/>
              </a:spcAft>
              <a:buClr>
                <a:srgbClr val="FF0000"/>
              </a:buClr>
            </a:pPr>
            <a:r>
              <a:rPr lang="en-US" dirty="0"/>
              <a:t>When only one instance of an entity is associated in a relationship with another entity is known as 1 : 1 cardinality ratio.</a:t>
            </a:r>
          </a:p>
          <a:p>
            <a:pPr algn="just" fontAlgn="base">
              <a:spcAft>
                <a:spcPts val="600"/>
              </a:spcAft>
              <a:buClr>
                <a:srgbClr val="FF0000"/>
              </a:buClr>
            </a:pPr>
            <a:endParaRPr lang="en-US" dirty="0"/>
          </a:p>
          <a:p>
            <a:pPr algn="just" fontAlgn="base">
              <a:spcAft>
                <a:spcPts val="600"/>
              </a:spcAft>
              <a:buClr>
                <a:srgbClr val="FF0000"/>
              </a:buClr>
            </a:pPr>
            <a:r>
              <a:rPr lang="en-US" dirty="0"/>
              <a:t>Both Entities in a binary relationship, participating in zero or maximum of one relationship instance is  1 : 1 cardinality ratio. </a:t>
            </a:r>
          </a:p>
          <a:p>
            <a:pPr algn="just" fontAlgn="base">
              <a:spcAft>
                <a:spcPts val="600"/>
              </a:spcAft>
              <a:buClr>
                <a:srgbClr val="FF0000"/>
              </a:buCl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buAutoNum type="arabicPeriod" startAt="2"/>
            </a:pPr>
            <a:r>
              <a:rPr lang="en-US" sz="2000" b="1" u="sng" dirty="0">
                <a:solidFill>
                  <a:schemeClr val="tx1"/>
                </a:solidFill>
              </a:rPr>
              <a:t>Many to One Cardinality ratio ( N : 1 ) / One to Many Cardinality ratio ( 1 : N )</a:t>
            </a:r>
          </a:p>
          <a:p>
            <a:pPr marL="514350" indent="-514350" fontAlgn="base">
              <a:spcAft>
                <a:spcPts val="600"/>
              </a:spcAft>
              <a:buClr>
                <a:srgbClr val="FF0000"/>
              </a:buClr>
            </a:pPr>
            <a:endParaRPr lang="en-US" sz="2000" dirty="0">
              <a:solidFill>
                <a:schemeClr val="tx1"/>
              </a:solidFill>
            </a:endParaRPr>
          </a:p>
        </p:txBody>
      </p:sp>
      <p:grpSp>
        <p:nvGrpSpPr>
          <p:cNvPr id="31" name="Group 30"/>
          <p:cNvGrpSpPr/>
          <p:nvPr/>
        </p:nvGrpSpPr>
        <p:grpSpPr>
          <a:xfrm>
            <a:off x="304800" y="5334000"/>
            <a:ext cx="5791200" cy="1371600"/>
            <a:chOff x="1143000" y="5105400"/>
            <a:chExt cx="6934200" cy="1371600"/>
          </a:xfrm>
        </p:grpSpPr>
        <p:grpSp>
          <p:nvGrpSpPr>
            <p:cNvPr id="2" name="Group 4"/>
            <p:cNvGrpSpPr/>
            <p:nvPr/>
          </p:nvGrpSpPr>
          <p:grpSpPr>
            <a:xfrm>
              <a:off x="1295400" y="5105400"/>
              <a:ext cx="6558534" cy="1219200"/>
              <a:chOff x="764357" y="3800475"/>
              <a:chExt cx="6761373" cy="1168400"/>
            </a:xfrm>
          </p:grpSpPr>
          <p:sp>
            <p:nvSpPr>
              <p:cNvPr id="6" name="Rectangle 5"/>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Student</a:t>
                </a:r>
              </a:p>
            </p:txBody>
          </p:sp>
          <p:sp>
            <p:nvSpPr>
              <p:cNvPr id="7" name="Rectangle 6"/>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Department</a:t>
                </a:r>
              </a:p>
            </p:txBody>
          </p:sp>
          <p:grpSp>
            <p:nvGrpSpPr>
              <p:cNvPr id="3" name="Group 49"/>
              <p:cNvGrpSpPr/>
              <p:nvPr/>
            </p:nvGrpSpPr>
            <p:grpSpPr>
              <a:xfrm>
                <a:off x="3124201" y="3800475"/>
                <a:ext cx="1648118" cy="1168400"/>
                <a:chOff x="3429001" y="3952875"/>
                <a:chExt cx="1648118" cy="1168400"/>
              </a:xfrm>
            </p:grpSpPr>
            <p:sp>
              <p:nvSpPr>
                <p:cNvPr id="11" name="Diamond 10"/>
                <p:cNvSpPr/>
                <p:nvPr/>
              </p:nvSpPr>
              <p:spPr>
                <a:xfrm>
                  <a:off x="3429001" y="3952875"/>
                  <a:ext cx="1646548"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12" name="TextBox 11"/>
                <p:cNvSpPr txBox="1"/>
                <p:nvPr/>
              </p:nvSpPr>
              <p:spPr>
                <a:xfrm>
                  <a:off x="3504414" y="4313721"/>
                  <a:ext cx="1572705" cy="442429"/>
                </a:xfrm>
                <a:prstGeom prst="rect">
                  <a:avLst/>
                </a:prstGeom>
                <a:noFill/>
              </p:spPr>
              <p:txBody>
                <a:bodyPr wrap="square" rtlCol="0">
                  <a:spAutoFit/>
                </a:bodyPr>
                <a:lstStyle/>
                <a:p>
                  <a:pPr algn="ctr"/>
                  <a:r>
                    <a:rPr lang="en-US" sz="2400" b="1" dirty="0"/>
                    <a:t>Has</a:t>
                  </a:r>
                  <a:endParaRPr lang="en-US" sz="2400" dirty="0"/>
                </a:p>
              </p:txBody>
            </p:sp>
          </p:grpSp>
          <p:cxnSp>
            <p:nvCxnSpPr>
              <p:cNvPr id="9" name="Straight Connector 8"/>
              <p:cNvCxnSpPr>
                <a:stCxn id="6" idx="3"/>
                <a:endCxn id="11" idx="1"/>
              </p:cNvCxnSpPr>
              <p:nvPr/>
            </p:nvCxnSpPr>
            <p:spPr>
              <a:xfrm flipV="1">
                <a:off x="2571161" y="4384675"/>
                <a:ext cx="553040"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1" idx="3"/>
                <a:endCxn id="7" idx="1"/>
              </p:cNvCxnSpPr>
              <p:nvPr/>
            </p:nvCxnSpPr>
            <p:spPr>
              <a:xfrm>
                <a:off x="4770748" y="4384675"/>
                <a:ext cx="628452" cy="11113"/>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43000" y="5105400"/>
              <a:ext cx="6934200" cy="1371600"/>
              <a:chOff x="1066800" y="5029200"/>
              <a:chExt cx="7086600" cy="1676400"/>
            </a:xfrm>
          </p:grpSpPr>
          <p:sp>
            <p:nvSpPr>
              <p:cNvPr id="13" name="TextBox 12"/>
              <p:cNvSpPr txBox="1"/>
              <p:nvPr/>
            </p:nvSpPr>
            <p:spPr>
              <a:xfrm>
                <a:off x="3169418" y="5219468"/>
                <a:ext cx="304800" cy="461665"/>
              </a:xfrm>
              <a:prstGeom prst="rect">
                <a:avLst/>
              </a:prstGeom>
              <a:noFill/>
            </p:spPr>
            <p:txBody>
              <a:bodyPr wrap="square" rtlCol="0">
                <a:spAutoFit/>
              </a:bodyPr>
              <a:lstStyle/>
              <a:p>
                <a:r>
                  <a:rPr lang="en-US" sz="2400" b="1" dirty="0"/>
                  <a:t>N</a:t>
                </a:r>
              </a:p>
            </p:txBody>
          </p:sp>
          <p:sp>
            <p:nvSpPr>
              <p:cNvPr id="22" name="TextBox 21"/>
              <p:cNvSpPr txBox="1"/>
              <p:nvPr/>
            </p:nvSpPr>
            <p:spPr>
              <a:xfrm>
                <a:off x="5334000" y="5219468"/>
                <a:ext cx="304800" cy="461665"/>
              </a:xfrm>
              <a:prstGeom prst="rect">
                <a:avLst/>
              </a:prstGeom>
              <a:noFill/>
            </p:spPr>
            <p:txBody>
              <a:bodyPr wrap="square" rtlCol="0">
                <a:spAutoFit/>
              </a:bodyPr>
              <a:lstStyle/>
              <a:p>
                <a:r>
                  <a:rPr lang="en-US" sz="2400" b="1" dirty="0"/>
                  <a:t>1</a:t>
                </a:r>
              </a:p>
            </p:txBody>
          </p:sp>
          <p:sp>
            <p:nvSpPr>
              <p:cNvPr id="14" name="Rectangle 13"/>
              <p:cNvSpPr/>
              <p:nvPr/>
            </p:nvSpPr>
            <p:spPr>
              <a:xfrm>
                <a:off x="1066800" y="5029200"/>
                <a:ext cx="7086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026" name="Picture 2"/>
          <p:cNvPicPr>
            <a:picLocks noChangeAspect="1" noChangeArrowheads="1"/>
          </p:cNvPicPr>
          <p:nvPr/>
        </p:nvPicPr>
        <p:blipFill>
          <a:blip r:embed="rId2" cstate="print"/>
          <a:srcRect/>
          <a:stretch>
            <a:fillRect/>
          </a:stretch>
        </p:blipFill>
        <p:spPr bwMode="auto">
          <a:xfrm>
            <a:off x="4933950" y="552450"/>
            <a:ext cx="3981450" cy="3257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6" name="Group 15"/>
          <p:cNvGrpSpPr/>
          <p:nvPr/>
        </p:nvGrpSpPr>
        <p:grpSpPr>
          <a:xfrm>
            <a:off x="304800" y="3962400"/>
            <a:ext cx="5715000" cy="1295400"/>
            <a:chOff x="1066800" y="4648200"/>
            <a:chExt cx="7086600" cy="1676400"/>
          </a:xfrm>
        </p:grpSpPr>
        <p:sp>
          <p:nvSpPr>
            <p:cNvPr id="17" name="TextBox 16"/>
            <p:cNvSpPr txBox="1"/>
            <p:nvPr/>
          </p:nvSpPr>
          <p:spPr>
            <a:xfrm>
              <a:off x="3135432" y="4987756"/>
              <a:ext cx="304800" cy="461665"/>
            </a:xfrm>
            <a:prstGeom prst="rect">
              <a:avLst/>
            </a:prstGeom>
            <a:noFill/>
          </p:spPr>
          <p:txBody>
            <a:bodyPr wrap="square" rtlCol="0">
              <a:spAutoFit/>
            </a:bodyPr>
            <a:lstStyle/>
            <a:p>
              <a:r>
                <a:rPr lang="en-US" sz="2400" b="1" dirty="0"/>
                <a:t>1</a:t>
              </a:r>
            </a:p>
          </p:txBody>
        </p:sp>
        <p:sp>
          <p:nvSpPr>
            <p:cNvPr id="18" name="TextBox 17"/>
            <p:cNvSpPr txBox="1"/>
            <p:nvPr/>
          </p:nvSpPr>
          <p:spPr>
            <a:xfrm>
              <a:off x="5265508" y="4956362"/>
              <a:ext cx="304800" cy="461665"/>
            </a:xfrm>
            <a:prstGeom prst="rect">
              <a:avLst/>
            </a:prstGeom>
            <a:noFill/>
          </p:spPr>
          <p:txBody>
            <a:bodyPr wrap="square" rtlCol="0">
              <a:spAutoFit/>
            </a:bodyPr>
            <a:lstStyle/>
            <a:p>
              <a:r>
                <a:rPr lang="en-US" sz="2400" b="1" dirty="0"/>
                <a:t>N</a:t>
              </a:r>
            </a:p>
          </p:txBody>
        </p:sp>
        <p:grpSp>
          <p:nvGrpSpPr>
            <p:cNvPr id="19" name="Group 14"/>
            <p:cNvGrpSpPr/>
            <p:nvPr/>
          </p:nvGrpSpPr>
          <p:grpSpPr>
            <a:xfrm>
              <a:off x="1066800" y="4648200"/>
              <a:ext cx="7086600" cy="1676400"/>
              <a:chOff x="1066800" y="4648200"/>
              <a:chExt cx="7086600" cy="1676400"/>
            </a:xfrm>
          </p:grpSpPr>
          <p:grpSp>
            <p:nvGrpSpPr>
              <p:cNvPr id="20" name="Group 4"/>
              <p:cNvGrpSpPr/>
              <p:nvPr/>
            </p:nvGrpSpPr>
            <p:grpSpPr>
              <a:xfrm>
                <a:off x="1161287" y="4876804"/>
                <a:ext cx="6692645" cy="1219201"/>
                <a:chOff x="626097" y="3800475"/>
                <a:chExt cx="6899633" cy="1168400"/>
              </a:xfrm>
            </p:grpSpPr>
            <p:sp>
              <p:nvSpPr>
                <p:cNvPr id="23" name="Rectangle 5"/>
                <p:cNvSpPr/>
                <p:nvPr/>
              </p:nvSpPr>
              <p:spPr>
                <a:xfrm>
                  <a:off x="626097" y="4114800"/>
                  <a:ext cx="1945065" cy="56197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Department</a:t>
                  </a:r>
                  <a:endParaRPr lang="en-US" b="1" dirty="0"/>
                </a:p>
              </p:txBody>
            </p:sp>
            <p:sp>
              <p:nvSpPr>
                <p:cNvPr id="24" name="Rectangle 23"/>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Faculty</a:t>
                  </a:r>
                </a:p>
              </p:txBody>
            </p:sp>
            <p:grpSp>
              <p:nvGrpSpPr>
                <p:cNvPr id="25" name="Group 49"/>
                <p:cNvGrpSpPr/>
                <p:nvPr/>
              </p:nvGrpSpPr>
              <p:grpSpPr>
                <a:xfrm>
                  <a:off x="3124200" y="3800475"/>
                  <a:ext cx="1725106" cy="1168400"/>
                  <a:chOff x="3429000" y="3952875"/>
                  <a:chExt cx="1725106" cy="1168400"/>
                </a:xfrm>
              </p:grpSpPr>
              <p:sp>
                <p:nvSpPr>
                  <p:cNvPr id="28" name="Diamond 27"/>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29" name="TextBox 28"/>
                  <p:cNvSpPr txBox="1"/>
                  <p:nvPr/>
                </p:nvSpPr>
                <p:spPr>
                  <a:xfrm>
                    <a:off x="3504414" y="4313721"/>
                    <a:ext cx="1572705" cy="442429"/>
                  </a:xfrm>
                  <a:prstGeom prst="rect">
                    <a:avLst/>
                  </a:prstGeom>
                  <a:noFill/>
                </p:spPr>
                <p:txBody>
                  <a:bodyPr wrap="square" rtlCol="0">
                    <a:spAutoFit/>
                  </a:bodyPr>
                  <a:lstStyle/>
                  <a:p>
                    <a:pPr algn="ctr"/>
                    <a:r>
                      <a:rPr lang="en-US" sz="2400" b="1" dirty="0"/>
                      <a:t>Has</a:t>
                    </a:r>
                    <a:endParaRPr lang="en-US" sz="2400" dirty="0"/>
                  </a:p>
                </p:txBody>
              </p:sp>
            </p:grpSp>
            <p:cxnSp>
              <p:nvCxnSpPr>
                <p:cNvPr id="26" name="Straight Connector 25"/>
                <p:cNvCxnSpPr>
                  <a:endCxn id="28"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9"/>
                <p:cNvCxnSpPr>
                  <a:stCxn id="28" idx="3"/>
                  <a:endCxn id="24"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1066800" y="4648200"/>
                <a:ext cx="7086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TextBox 33"/>
          <p:cNvSpPr txBox="1"/>
          <p:nvPr/>
        </p:nvSpPr>
        <p:spPr>
          <a:xfrm>
            <a:off x="381000" y="838200"/>
            <a:ext cx="403860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fontAlgn="base">
              <a:spcAft>
                <a:spcPts val="600"/>
              </a:spcAft>
              <a:buClr>
                <a:srgbClr val="FF0000"/>
              </a:buClr>
            </a:pPr>
            <a:r>
              <a:rPr lang="en-US" dirty="0"/>
              <a:t>Either of the two Entities in a binary relationship, One entity participates in more than one relationship instances, and another entity participates in only one relationship instance is 1 : N or N : 1 cardinality ratio.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r>
              <a:rPr lang="en-US" sz="2000" b="1" dirty="0">
                <a:solidFill>
                  <a:srgbClr val="C00000"/>
                </a:solidFill>
              </a:rPr>
              <a:t>3.   </a:t>
            </a:r>
            <a:r>
              <a:rPr lang="en-US" sz="2400" b="1" u="sng" dirty="0">
                <a:solidFill>
                  <a:schemeClr val="tx1"/>
                </a:solidFill>
              </a:rPr>
              <a:t>Many to Many Cardinality ratio ( M : N )   :-   </a:t>
            </a:r>
          </a:p>
        </p:txBody>
      </p:sp>
      <p:pic>
        <p:nvPicPr>
          <p:cNvPr id="14" name="Picture 1"/>
          <p:cNvPicPr>
            <a:picLocks noChangeAspect="1" noChangeArrowheads="1"/>
          </p:cNvPicPr>
          <p:nvPr/>
        </p:nvPicPr>
        <p:blipFill>
          <a:blip r:embed="rId2" cstate="print"/>
          <a:srcRect/>
          <a:stretch>
            <a:fillRect/>
          </a:stretch>
        </p:blipFill>
        <p:spPr bwMode="auto">
          <a:xfrm>
            <a:off x="4648200" y="685800"/>
            <a:ext cx="4305300"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1" name="Group 30"/>
          <p:cNvGrpSpPr/>
          <p:nvPr/>
        </p:nvGrpSpPr>
        <p:grpSpPr>
          <a:xfrm>
            <a:off x="228600" y="5257800"/>
            <a:ext cx="5486400" cy="1371600"/>
            <a:chOff x="1981200" y="5257800"/>
            <a:chExt cx="6858000" cy="1371600"/>
          </a:xfrm>
        </p:grpSpPr>
        <p:grpSp>
          <p:nvGrpSpPr>
            <p:cNvPr id="2" name="Group 14"/>
            <p:cNvGrpSpPr/>
            <p:nvPr/>
          </p:nvGrpSpPr>
          <p:grpSpPr>
            <a:xfrm>
              <a:off x="2209800" y="5334000"/>
              <a:ext cx="6558534" cy="1219200"/>
              <a:chOff x="1295400" y="4876800"/>
              <a:chExt cx="6558534" cy="1219200"/>
            </a:xfrm>
          </p:grpSpPr>
          <p:grpSp>
            <p:nvGrpSpPr>
              <p:cNvPr id="3" name="Group 4"/>
              <p:cNvGrpSpPr/>
              <p:nvPr/>
            </p:nvGrpSpPr>
            <p:grpSpPr>
              <a:xfrm>
                <a:off x="1295400" y="4876800"/>
                <a:ext cx="6558534" cy="1219200"/>
                <a:chOff x="764357" y="3800475"/>
                <a:chExt cx="6761373" cy="1168400"/>
              </a:xfrm>
            </p:grpSpPr>
            <p:sp>
              <p:nvSpPr>
                <p:cNvPr id="6" name="Rectangle 5"/>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Employee</a:t>
                  </a:r>
                </a:p>
              </p:txBody>
            </p:sp>
            <p:sp>
              <p:nvSpPr>
                <p:cNvPr id="7" name="Rectangle 6"/>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Project</a:t>
                  </a:r>
                </a:p>
              </p:txBody>
            </p:sp>
            <p:grpSp>
              <p:nvGrpSpPr>
                <p:cNvPr id="5" name="Group 49"/>
                <p:cNvGrpSpPr/>
                <p:nvPr/>
              </p:nvGrpSpPr>
              <p:grpSpPr>
                <a:xfrm>
                  <a:off x="3124200" y="3800475"/>
                  <a:ext cx="1725106" cy="1168400"/>
                  <a:chOff x="3429000" y="3952875"/>
                  <a:chExt cx="1725106" cy="1168400"/>
                </a:xfrm>
              </p:grpSpPr>
              <p:sp>
                <p:nvSpPr>
                  <p:cNvPr id="11" name="Diamond 10"/>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12" name="TextBox 11"/>
                  <p:cNvSpPr txBox="1"/>
                  <p:nvPr/>
                </p:nvSpPr>
                <p:spPr>
                  <a:xfrm>
                    <a:off x="3504414" y="4402207"/>
                    <a:ext cx="1572705" cy="353943"/>
                  </a:xfrm>
                  <a:prstGeom prst="rect">
                    <a:avLst/>
                  </a:prstGeom>
                  <a:noFill/>
                </p:spPr>
                <p:txBody>
                  <a:bodyPr wrap="square" rtlCol="0">
                    <a:spAutoFit/>
                  </a:bodyPr>
                  <a:lstStyle/>
                  <a:p>
                    <a:pPr algn="ctr"/>
                    <a:r>
                      <a:rPr lang="en-US" b="1" dirty="0"/>
                      <a:t>Works_On</a:t>
                    </a:r>
                    <a:endParaRPr lang="en-US" dirty="0"/>
                  </a:p>
                </p:txBody>
              </p:sp>
            </p:grpSp>
            <p:cxnSp>
              <p:nvCxnSpPr>
                <p:cNvPr id="9" name="Straight Connector 8"/>
                <p:cNvCxnSpPr>
                  <a:stCxn id="6" idx="3"/>
                  <a:endCxn id="11"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1" idx="3"/>
                  <a:endCxn id="7" idx="1"/>
                </p:cNvCxnSpPr>
                <p:nvPr/>
              </p:nvCxnSpPr>
              <p:spPr>
                <a:xfrm>
                  <a:off x="4849304" y="4384675"/>
                  <a:ext cx="549897" cy="11113"/>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200400" y="5105400"/>
                <a:ext cx="304800" cy="461665"/>
              </a:xfrm>
              <a:prstGeom prst="rect">
                <a:avLst/>
              </a:prstGeom>
              <a:noFill/>
            </p:spPr>
            <p:txBody>
              <a:bodyPr wrap="square" rtlCol="0">
                <a:spAutoFit/>
              </a:bodyPr>
              <a:lstStyle/>
              <a:p>
                <a:pPr algn="ctr"/>
                <a:r>
                  <a:rPr lang="en-US" sz="2400" b="1" dirty="0"/>
                  <a:t>M</a:t>
                </a:r>
              </a:p>
            </p:txBody>
          </p:sp>
          <p:sp>
            <p:nvSpPr>
              <p:cNvPr id="22" name="TextBox 21"/>
              <p:cNvSpPr txBox="1"/>
              <p:nvPr/>
            </p:nvSpPr>
            <p:spPr>
              <a:xfrm>
                <a:off x="5334000" y="5105401"/>
                <a:ext cx="304800" cy="461665"/>
              </a:xfrm>
              <a:prstGeom prst="rect">
                <a:avLst/>
              </a:prstGeom>
              <a:noFill/>
            </p:spPr>
            <p:txBody>
              <a:bodyPr wrap="square" rtlCol="0">
                <a:spAutoFit/>
              </a:bodyPr>
              <a:lstStyle/>
              <a:p>
                <a:pPr algn="ctr"/>
                <a:r>
                  <a:rPr lang="en-US" sz="2400" b="1" dirty="0"/>
                  <a:t>N</a:t>
                </a:r>
              </a:p>
            </p:txBody>
          </p:sp>
        </p:grpSp>
        <p:sp>
          <p:nvSpPr>
            <p:cNvPr id="28" name="Rectangle 27"/>
            <p:cNvSpPr/>
            <p:nvPr/>
          </p:nvSpPr>
          <p:spPr>
            <a:xfrm>
              <a:off x="1981200" y="5257800"/>
              <a:ext cx="68580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28600" y="3810000"/>
            <a:ext cx="4343400" cy="1371600"/>
            <a:chOff x="4648200" y="2438400"/>
            <a:chExt cx="4343400" cy="1371600"/>
          </a:xfrm>
        </p:grpSpPr>
        <p:grpSp>
          <p:nvGrpSpPr>
            <p:cNvPr id="8" name="Group 15"/>
            <p:cNvGrpSpPr/>
            <p:nvPr/>
          </p:nvGrpSpPr>
          <p:grpSpPr>
            <a:xfrm>
              <a:off x="4724400" y="2590800"/>
              <a:ext cx="4191000" cy="990601"/>
              <a:chOff x="1295400" y="4876804"/>
              <a:chExt cx="6128464" cy="1219201"/>
            </a:xfrm>
          </p:grpSpPr>
          <p:grpSp>
            <p:nvGrpSpPr>
              <p:cNvPr id="15" name="Group 4"/>
              <p:cNvGrpSpPr/>
              <p:nvPr/>
            </p:nvGrpSpPr>
            <p:grpSpPr>
              <a:xfrm>
                <a:off x="1295400" y="4876804"/>
                <a:ext cx="6128464" cy="1219201"/>
                <a:chOff x="764357" y="3800475"/>
                <a:chExt cx="6318003" cy="1168400"/>
              </a:xfrm>
            </p:grpSpPr>
            <p:sp>
              <p:nvSpPr>
                <p:cNvPr id="20" name="Rectangle 19"/>
                <p:cNvSpPr/>
                <p:nvPr/>
              </p:nvSpPr>
              <p:spPr>
                <a:xfrm>
                  <a:off x="764357" y="4114799"/>
                  <a:ext cx="1806804" cy="5619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Student</a:t>
                  </a:r>
                  <a:endParaRPr lang="en-US" sz="1600" b="1" dirty="0"/>
                </a:p>
              </p:txBody>
            </p:sp>
            <p:sp>
              <p:nvSpPr>
                <p:cNvPr id="21" name="Rectangle 20"/>
                <p:cNvSpPr/>
                <p:nvPr/>
              </p:nvSpPr>
              <p:spPr>
                <a:xfrm>
                  <a:off x="5399200" y="4114800"/>
                  <a:ext cx="1683160" cy="5619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Subjects</a:t>
                  </a:r>
                </a:p>
              </p:txBody>
            </p:sp>
            <p:grpSp>
              <p:nvGrpSpPr>
                <p:cNvPr id="16" name="Group 49"/>
                <p:cNvGrpSpPr/>
                <p:nvPr/>
              </p:nvGrpSpPr>
              <p:grpSpPr>
                <a:xfrm>
                  <a:off x="3084741" y="3800475"/>
                  <a:ext cx="1815037" cy="1168400"/>
                  <a:chOff x="3389541" y="3952875"/>
                  <a:chExt cx="1815037" cy="1168400"/>
                </a:xfrm>
              </p:grpSpPr>
              <p:sp>
                <p:nvSpPr>
                  <p:cNvPr id="26" name="Diamond 25"/>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27" name="TextBox 26"/>
                  <p:cNvSpPr txBox="1"/>
                  <p:nvPr/>
                </p:nvSpPr>
                <p:spPr>
                  <a:xfrm>
                    <a:off x="3389541" y="4313720"/>
                    <a:ext cx="1815037" cy="399320"/>
                  </a:xfrm>
                  <a:prstGeom prst="rect">
                    <a:avLst/>
                  </a:prstGeom>
                  <a:noFill/>
                </p:spPr>
                <p:txBody>
                  <a:bodyPr wrap="square" rtlCol="0">
                    <a:spAutoFit/>
                  </a:bodyPr>
                  <a:lstStyle/>
                  <a:p>
                    <a:pPr algn="ctr"/>
                    <a:r>
                      <a:rPr lang="en-US" sz="1600" b="1" dirty="0"/>
                      <a:t>Studies</a:t>
                    </a:r>
                    <a:endParaRPr lang="en-US" sz="1600" dirty="0"/>
                  </a:p>
                </p:txBody>
              </p:sp>
            </p:grpSp>
            <p:cxnSp>
              <p:nvCxnSpPr>
                <p:cNvPr id="24" name="Straight Connector 23"/>
                <p:cNvCxnSpPr>
                  <a:stCxn id="20" idx="3"/>
                  <a:endCxn id="26"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6" idx="3"/>
                  <a:endCxn id="21" idx="1"/>
                </p:cNvCxnSpPr>
                <p:nvPr/>
              </p:nvCxnSpPr>
              <p:spPr>
                <a:xfrm>
                  <a:off x="4849305" y="4384676"/>
                  <a:ext cx="549895" cy="11112"/>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9131" y="5064368"/>
                <a:ext cx="304802" cy="492443"/>
              </a:xfrm>
              <a:prstGeom prst="rect">
                <a:avLst/>
              </a:prstGeom>
              <a:noFill/>
            </p:spPr>
            <p:txBody>
              <a:bodyPr wrap="square" rtlCol="0">
                <a:spAutoFit/>
              </a:bodyPr>
              <a:lstStyle/>
              <a:p>
                <a:pPr algn="ctr"/>
                <a:r>
                  <a:rPr lang="en-US" sz="2000" b="1" dirty="0"/>
                  <a:t>M</a:t>
                </a:r>
                <a:endParaRPr lang="en-US" sz="2400" b="1" dirty="0"/>
              </a:p>
            </p:txBody>
          </p:sp>
          <p:sp>
            <p:nvSpPr>
              <p:cNvPr id="19" name="TextBox 18"/>
              <p:cNvSpPr txBox="1"/>
              <p:nvPr/>
            </p:nvSpPr>
            <p:spPr>
              <a:xfrm>
                <a:off x="5291276" y="5058873"/>
                <a:ext cx="304802" cy="568203"/>
              </a:xfrm>
              <a:prstGeom prst="rect">
                <a:avLst/>
              </a:prstGeom>
              <a:noFill/>
            </p:spPr>
            <p:txBody>
              <a:bodyPr wrap="square" rtlCol="0">
                <a:spAutoFit/>
              </a:bodyPr>
              <a:lstStyle/>
              <a:p>
                <a:pPr algn="ctr"/>
                <a:r>
                  <a:rPr lang="en-US" sz="2300" b="1" dirty="0"/>
                  <a:t>N</a:t>
                </a:r>
              </a:p>
            </p:txBody>
          </p:sp>
        </p:grpSp>
        <p:sp>
          <p:nvSpPr>
            <p:cNvPr id="30" name="Rectangle 29"/>
            <p:cNvSpPr/>
            <p:nvPr/>
          </p:nvSpPr>
          <p:spPr>
            <a:xfrm>
              <a:off x="4648200" y="2438400"/>
              <a:ext cx="43434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304800" y="1219200"/>
            <a:ext cx="40386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fontAlgn="base">
              <a:spcAft>
                <a:spcPts val="600"/>
              </a:spcAft>
              <a:buClr>
                <a:srgbClr val="FF0000"/>
              </a:buClr>
            </a:pPr>
            <a:r>
              <a:rPr lang="en-US" dirty="0"/>
              <a:t>Both Entities in a binary relationship, participating in more than one relationship instances M : N cardinality ratio.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6200" y="76200"/>
            <a:ext cx="8991600" cy="6705600"/>
          </a:xfrm>
          <a:prstGeom prst="rect">
            <a:avLst/>
          </a:prstGeom>
          <a:noFill/>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400" b="1" u="sng" dirty="0">
                <a:solidFill>
                  <a:srgbClr val="C00000"/>
                </a:solidFill>
              </a:rPr>
              <a:t>Participation Constraints and Existence Dependencies</a:t>
            </a:r>
          </a:p>
          <a:p>
            <a:pPr algn="just">
              <a:spcAft>
                <a:spcPts val="600"/>
              </a:spcAft>
            </a:pPr>
            <a:r>
              <a:rPr lang="en-US" sz="2000" dirty="0"/>
              <a:t>	The participation constraint specifies whether </a:t>
            </a:r>
            <a:r>
              <a:rPr lang="en-US" sz="2000" b="1" dirty="0"/>
              <a:t>the existence of an entity depends on its being related </a:t>
            </a:r>
            <a:r>
              <a:rPr lang="en-US" sz="2000" dirty="0"/>
              <a:t>to </a:t>
            </a:r>
            <a:r>
              <a:rPr lang="en-US" sz="2000" b="1" dirty="0"/>
              <a:t>another entity</a:t>
            </a:r>
            <a:r>
              <a:rPr lang="en-US" sz="2000" dirty="0"/>
              <a:t> via the relationship type. This constraint specifies the </a:t>
            </a:r>
            <a:r>
              <a:rPr lang="en-US" sz="2000" b="1" i="1" dirty="0"/>
              <a:t>minimum number of relationship instances that each entity can participate in</a:t>
            </a:r>
            <a:r>
              <a:rPr lang="en-US" sz="2000" dirty="0"/>
              <a:t> and is sometimes called the </a:t>
            </a:r>
            <a:r>
              <a:rPr lang="en-US" sz="2000" b="1" dirty="0"/>
              <a:t>minimum cardinality constraint.</a:t>
            </a:r>
          </a:p>
          <a:p>
            <a:pPr marL="457200" indent="-457200">
              <a:buAutoNum type="arabicPeriod"/>
            </a:pPr>
            <a:r>
              <a:rPr lang="en-US" sz="2000" b="1" dirty="0">
                <a:solidFill>
                  <a:srgbClr val="C00000"/>
                </a:solidFill>
              </a:rPr>
              <a:t>Total Participation Constraint :  </a:t>
            </a:r>
            <a:r>
              <a:rPr lang="en-US" sz="2000" dirty="0"/>
              <a:t>also known as existence dependence, every entity should participate in at least one relationship instance for its existence.</a:t>
            </a:r>
          </a:p>
          <a:p>
            <a:pPr marL="457200" indent="-457200">
              <a:buAutoNum type="arabicPeriod"/>
            </a:pPr>
            <a:r>
              <a:rPr lang="en-US" sz="2000" b="1" dirty="0">
                <a:solidFill>
                  <a:srgbClr val="C00000"/>
                </a:solidFill>
              </a:rPr>
              <a:t>Partial Participation Constraint </a:t>
            </a:r>
            <a:r>
              <a:rPr lang="en-US" sz="2000" dirty="0"/>
              <a:t>: an entity may or may not participate in any relationship instance(s)</a:t>
            </a:r>
          </a:p>
          <a:p>
            <a:pPr algn="just"/>
            <a:endParaRPr lang="en-US" sz="2000" b="1" dirty="0">
              <a:solidFill>
                <a:srgbClr val="C00000"/>
              </a:solidFill>
            </a:endParaRPr>
          </a:p>
          <a:p>
            <a:pPr marL="514350" indent="-514350" fontAlgn="base">
              <a:spcAft>
                <a:spcPts val="600"/>
              </a:spcAft>
              <a:buClr>
                <a:srgbClr val="FF0000"/>
              </a:buClr>
            </a:pPr>
            <a:endParaRPr lang="en-US" sz="2000" b="1" dirty="0">
              <a:solidFill>
                <a:schemeClr val="tx1"/>
              </a:solidFill>
            </a:endParaRPr>
          </a:p>
        </p:txBody>
      </p:sp>
      <p:pic>
        <p:nvPicPr>
          <p:cNvPr id="3" name="Picture 1"/>
          <p:cNvPicPr>
            <a:picLocks noChangeAspect="1" noChangeArrowheads="1"/>
          </p:cNvPicPr>
          <p:nvPr/>
        </p:nvPicPr>
        <p:blipFill>
          <a:blip r:embed="rId2" cstate="print"/>
          <a:srcRect/>
          <a:stretch>
            <a:fillRect/>
          </a:stretch>
        </p:blipFill>
        <p:spPr bwMode="auto">
          <a:xfrm>
            <a:off x="228600" y="3541734"/>
            <a:ext cx="4419600" cy="3087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p:cNvPicPr>
            <a:picLocks noChangeAspect="1" noChangeArrowheads="1"/>
          </p:cNvPicPr>
          <p:nvPr/>
        </p:nvPicPr>
        <p:blipFill>
          <a:blip r:embed="rId3" cstate="print"/>
          <a:srcRect/>
          <a:stretch>
            <a:fillRect/>
          </a:stretch>
        </p:blipFill>
        <p:spPr bwMode="auto">
          <a:xfrm>
            <a:off x="4800600" y="3256756"/>
            <a:ext cx="4191000" cy="3448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r>
              <a:rPr lang="en-US" sz="2400" b="1" dirty="0">
                <a:solidFill>
                  <a:schemeClr val="tx1"/>
                </a:solidFill>
              </a:rPr>
              <a:t>Total Participation </a:t>
            </a:r>
            <a:r>
              <a:rPr lang="en-US" sz="2400" dirty="0">
                <a:solidFill>
                  <a:schemeClr val="tx1"/>
                </a:solidFill>
              </a:rPr>
              <a:t>is represented by double line in ER Model</a:t>
            </a:r>
          </a:p>
          <a:p>
            <a:pPr marL="514350" indent="-514350" algn="just" fontAlgn="base">
              <a:spcAft>
                <a:spcPts val="600"/>
              </a:spcAft>
              <a:buClr>
                <a:srgbClr val="FF0000"/>
              </a:buClr>
            </a:pPr>
            <a:r>
              <a:rPr lang="en-US" sz="2400" b="1" dirty="0">
                <a:solidFill>
                  <a:schemeClr val="tx1"/>
                </a:solidFill>
              </a:rPr>
              <a:t>Partial Participation </a:t>
            </a:r>
            <a:r>
              <a:rPr lang="en-US" sz="2400" dirty="0">
                <a:solidFill>
                  <a:schemeClr val="tx1"/>
                </a:solidFill>
              </a:rPr>
              <a:t>is represented by single line in ER Model</a:t>
            </a:r>
          </a:p>
          <a:p>
            <a:pPr marL="514350" indent="-514350" algn="just" fontAlgn="base">
              <a:spcAft>
                <a:spcPts val="600"/>
              </a:spcAft>
              <a:buClr>
                <a:srgbClr val="FF0000"/>
              </a:buClr>
            </a:pPr>
            <a:endParaRPr lang="en-US" sz="2400"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algn="just">
              <a:buClr>
                <a:srgbClr val="C00000"/>
              </a:buClr>
              <a:buSzPct val="150000"/>
              <a:buFont typeface="Wingdings" pitchFamily="2" charset="2"/>
              <a:buChar char="q"/>
            </a:pPr>
            <a:r>
              <a:rPr lang="en-US" dirty="0"/>
              <a:t>   Every employee is not expected/eligible to manage a department, so the participation of EMPLOYEE in the MANAGES relationship type is </a:t>
            </a:r>
            <a:r>
              <a:rPr lang="en-US" b="1" dirty="0"/>
              <a:t>partial, meaning that </a:t>
            </a:r>
            <a:r>
              <a:rPr lang="en-US" b="1" i="1" dirty="0"/>
              <a:t>some or part of the set of </a:t>
            </a:r>
            <a:r>
              <a:rPr lang="en-US" dirty="0"/>
              <a:t>employee entities are related to some department entity via MANAGES, but not</a:t>
            </a:r>
          </a:p>
          <a:p>
            <a:pPr algn="just"/>
            <a:r>
              <a:rPr lang="en-US" dirty="0"/>
              <a:t>necessarily all.</a:t>
            </a:r>
            <a:endParaRPr lang="en-US"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marL="514350" indent="-514350" algn="just" fontAlgn="base">
              <a:spcAft>
                <a:spcPts val="600"/>
              </a:spcAft>
              <a:buClr>
                <a:srgbClr val="FF0000"/>
              </a:buClr>
            </a:pPr>
            <a:endParaRPr lang="en-US" sz="2400" b="1" dirty="0">
              <a:solidFill>
                <a:schemeClr val="tx1"/>
              </a:solidFill>
            </a:endParaRPr>
          </a:p>
          <a:p>
            <a:pPr algn="just">
              <a:spcBef>
                <a:spcPts val="1000"/>
              </a:spcBef>
              <a:buClr>
                <a:srgbClr val="C00000"/>
              </a:buClr>
              <a:buSzPct val="150000"/>
              <a:buFont typeface="Wingdings" pitchFamily="2" charset="2"/>
              <a:buChar char="q"/>
            </a:pPr>
            <a:r>
              <a:rPr lang="en-US" sz="1600" dirty="0"/>
              <a:t>   Thus, the participation of EMPLOYEE in WORKS_FOR is called </a:t>
            </a:r>
            <a:r>
              <a:rPr lang="en-US" sz="1600" b="1" dirty="0"/>
              <a:t>total participation, meaning that every entity in </a:t>
            </a:r>
            <a:r>
              <a:rPr lang="en-US" sz="1600" b="1" i="1" dirty="0"/>
              <a:t>the total set of employee </a:t>
            </a:r>
            <a:r>
              <a:rPr lang="en-US" sz="1600" dirty="0"/>
              <a:t>entities must be related to a department entity via WORKS_FOR.</a:t>
            </a:r>
            <a:endParaRPr lang="en-US" sz="1600" b="1" dirty="0">
              <a:solidFill>
                <a:schemeClr val="tx1"/>
              </a:solidFill>
            </a:endParaRPr>
          </a:p>
        </p:txBody>
      </p:sp>
      <p:grpSp>
        <p:nvGrpSpPr>
          <p:cNvPr id="2" name="Group 24"/>
          <p:cNvGrpSpPr/>
          <p:nvPr/>
        </p:nvGrpSpPr>
        <p:grpSpPr>
          <a:xfrm>
            <a:off x="1123950" y="1228725"/>
            <a:ext cx="6953250" cy="1438276"/>
            <a:chOff x="1066800" y="4648200"/>
            <a:chExt cx="7086600" cy="1676400"/>
          </a:xfrm>
        </p:grpSpPr>
        <p:grpSp>
          <p:nvGrpSpPr>
            <p:cNvPr id="3" name="Group 4"/>
            <p:cNvGrpSpPr/>
            <p:nvPr/>
          </p:nvGrpSpPr>
          <p:grpSpPr>
            <a:xfrm>
              <a:off x="1295400" y="4876800"/>
              <a:ext cx="6558534" cy="1219200"/>
              <a:chOff x="764357" y="3800475"/>
              <a:chExt cx="6761373" cy="1168400"/>
            </a:xfrm>
          </p:grpSpPr>
          <p:sp>
            <p:nvSpPr>
              <p:cNvPr id="6" name="Rectangle 5"/>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Employee</a:t>
                </a:r>
                <a:endParaRPr lang="en-US" sz="2000" b="1" dirty="0"/>
              </a:p>
            </p:txBody>
          </p:sp>
          <p:sp>
            <p:nvSpPr>
              <p:cNvPr id="7" name="Rectangle 6"/>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t>Department</a:t>
                </a:r>
                <a:endParaRPr lang="en-US" sz="2000" b="1" dirty="0"/>
              </a:p>
            </p:txBody>
          </p:sp>
          <p:grpSp>
            <p:nvGrpSpPr>
              <p:cNvPr id="5" name="Group 49"/>
              <p:cNvGrpSpPr/>
              <p:nvPr/>
            </p:nvGrpSpPr>
            <p:grpSpPr>
              <a:xfrm>
                <a:off x="3124200" y="3800475"/>
                <a:ext cx="1725106" cy="1168400"/>
                <a:chOff x="3429000" y="3952875"/>
                <a:chExt cx="1725106" cy="1168400"/>
              </a:xfrm>
            </p:grpSpPr>
            <p:sp>
              <p:nvSpPr>
                <p:cNvPr id="11" name="Diamond 10"/>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12" name="TextBox 11"/>
                <p:cNvSpPr txBox="1"/>
                <p:nvPr/>
              </p:nvSpPr>
              <p:spPr>
                <a:xfrm>
                  <a:off x="3504414" y="4313721"/>
                  <a:ext cx="1572705" cy="442429"/>
                </a:xfrm>
                <a:prstGeom prst="rect">
                  <a:avLst/>
                </a:prstGeom>
                <a:noFill/>
              </p:spPr>
              <p:txBody>
                <a:bodyPr wrap="square" rtlCol="0">
                  <a:spAutoFit/>
                </a:bodyPr>
                <a:lstStyle/>
                <a:p>
                  <a:pPr algn="ctr"/>
                  <a:r>
                    <a:rPr lang="en-US" sz="2400" b="1" dirty="0"/>
                    <a:t>Manages</a:t>
                  </a:r>
                  <a:endParaRPr lang="en-US" sz="2400" dirty="0"/>
                </a:p>
              </p:txBody>
            </p:sp>
          </p:grpSp>
          <p:cxnSp>
            <p:nvCxnSpPr>
              <p:cNvPr id="9" name="Straight Connector 8"/>
              <p:cNvCxnSpPr>
                <a:stCxn id="6" idx="3"/>
                <a:endCxn id="11"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770747" y="4311650"/>
                <a:ext cx="628453" cy="1522"/>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3" name="TextBox 12"/>
            <p:cNvSpPr txBox="1"/>
            <p:nvPr/>
          </p:nvSpPr>
          <p:spPr>
            <a:xfrm>
              <a:off x="3048000" y="4872335"/>
              <a:ext cx="838200" cy="461665"/>
            </a:xfrm>
            <a:prstGeom prst="rect">
              <a:avLst/>
            </a:prstGeom>
            <a:noFill/>
          </p:spPr>
          <p:txBody>
            <a:bodyPr wrap="square" rtlCol="0">
              <a:spAutoFit/>
            </a:bodyPr>
            <a:lstStyle/>
            <a:p>
              <a:r>
                <a:rPr lang="en-US" sz="2000" b="1" dirty="0"/>
                <a:t>(0,1)</a:t>
              </a:r>
            </a:p>
          </p:txBody>
        </p:sp>
        <p:sp>
          <p:nvSpPr>
            <p:cNvPr id="22" name="TextBox 21"/>
            <p:cNvSpPr txBox="1"/>
            <p:nvPr/>
          </p:nvSpPr>
          <p:spPr>
            <a:xfrm>
              <a:off x="5105400" y="4872335"/>
              <a:ext cx="762000" cy="461665"/>
            </a:xfrm>
            <a:prstGeom prst="rect">
              <a:avLst/>
            </a:prstGeom>
            <a:noFill/>
          </p:spPr>
          <p:txBody>
            <a:bodyPr wrap="square" rtlCol="0">
              <a:spAutoFit/>
            </a:bodyPr>
            <a:lstStyle/>
            <a:p>
              <a:r>
                <a:rPr lang="en-US" sz="2000" b="1" dirty="0"/>
                <a:t>(1,1)</a:t>
              </a:r>
            </a:p>
          </p:txBody>
        </p:sp>
        <p:sp>
          <p:nvSpPr>
            <p:cNvPr id="14" name="Rectangle 13"/>
            <p:cNvSpPr/>
            <p:nvPr/>
          </p:nvSpPr>
          <p:spPr>
            <a:xfrm>
              <a:off x="1066800" y="4648200"/>
              <a:ext cx="70866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81600" y="5562600"/>
              <a:ext cx="609600" cy="1588"/>
            </a:xfrm>
            <a:prstGeom prst="line">
              <a:avLst/>
            </a:prstGeom>
            <a:ln/>
          </p:spPr>
          <p:style>
            <a:lnRef idx="3">
              <a:schemeClr val="accent2"/>
            </a:lnRef>
            <a:fillRef idx="0">
              <a:schemeClr val="accent2"/>
            </a:fillRef>
            <a:effectRef idx="2">
              <a:schemeClr val="accent2"/>
            </a:effectRef>
            <a:fontRef idx="minor">
              <a:schemeClr val="tx1"/>
            </a:fontRef>
          </p:style>
        </p:cxnSp>
      </p:grpSp>
      <p:grpSp>
        <p:nvGrpSpPr>
          <p:cNvPr id="40" name="Group 39"/>
          <p:cNvGrpSpPr/>
          <p:nvPr/>
        </p:nvGrpSpPr>
        <p:grpSpPr>
          <a:xfrm>
            <a:off x="695325" y="3962400"/>
            <a:ext cx="7905750" cy="1638300"/>
            <a:chOff x="695325" y="4343400"/>
            <a:chExt cx="7905750" cy="1638300"/>
          </a:xfrm>
        </p:grpSpPr>
        <p:grpSp>
          <p:nvGrpSpPr>
            <p:cNvPr id="8" name="Group 25"/>
            <p:cNvGrpSpPr/>
            <p:nvPr/>
          </p:nvGrpSpPr>
          <p:grpSpPr>
            <a:xfrm>
              <a:off x="695325" y="4343400"/>
              <a:ext cx="7905750" cy="1638300"/>
              <a:chOff x="685800" y="4495800"/>
              <a:chExt cx="7924800" cy="2057400"/>
            </a:xfrm>
          </p:grpSpPr>
          <p:grpSp>
            <p:nvGrpSpPr>
              <p:cNvPr id="16" name="Group 62"/>
              <p:cNvGrpSpPr/>
              <p:nvPr/>
            </p:nvGrpSpPr>
            <p:grpSpPr>
              <a:xfrm>
                <a:off x="838200" y="4648202"/>
                <a:ext cx="7543800" cy="1676401"/>
                <a:chOff x="350855" y="3581400"/>
                <a:chExt cx="8289890" cy="1752600"/>
              </a:xfrm>
            </p:grpSpPr>
            <p:sp>
              <p:nvSpPr>
                <p:cNvPr id="29" name="Rectangle 28"/>
                <p:cNvSpPr/>
                <p:nvPr/>
              </p:nvSpPr>
              <p:spPr>
                <a:xfrm>
                  <a:off x="350855" y="4114800"/>
                  <a:ext cx="2093407"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t>Employee</a:t>
                  </a:r>
                  <a:endParaRPr lang="en-US" sz="2400" b="1" dirty="0"/>
                </a:p>
              </p:txBody>
            </p:sp>
            <p:sp>
              <p:nvSpPr>
                <p:cNvPr id="30" name="Rectangle 29"/>
                <p:cNvSpPr/>
                <p:nvPr/>
              </p:nvSpPr>
              <p:spPr>
                <a:xfrm>
                  <a:off x="6296130" y="4114800"/>
                  <a:ext cx="2344615"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t>Department</a:t>
                  </a:r>
                  <a:endParaRPr lang="en-US" sz="2400" b="1" dirty="0"/>
                </a:p>
              </p:txBody>
            </p:sp>
            <p:grpSp>
              <p:nvGrpSpPr>
                <p:cNvPr id="17" name="Group 49"/>
                <p:cNvGrpSpPr/>
                <p:nvPr/>
              </p:nvGrpSpPr>
              <p:grpSpPr>
                <a:xfrm>
                  <a:off x="3124200" y="3581400"/>
                  <a:ext cx="2438400" cy="1752600"/>
                  <a:chOff x="3429000" y="3733800"/>
                  <a:chExt cx="2438400" cy="1752600"/>
                </a:xfrm>
              </p:grpSpPr>
              <p:sp>
                <p:nvSpPr>
                  <p:cNvPr id="34" name="Diamond 33"/>
                  <p:cNvSpPr/>
                  <p:nvPr/>
                </p:nvSpPr>
                <p:spPr>
                  <a:xfrm>
                    <a:off x="3429000" y="3733800"/>
                    <a:ext cx="2438400" cy="17526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35" name="TextBox 34"/>
                  <p:cNvSpPr txBox="1"/>
                  <p:nvPr/>
                </p:nvSpPr>
                <p:spPr>
                  <a:xfrm>
                    <a:off x="3581400" y="4267200"/>
                    <a:ext cx="2133600" cy="547003"/>
                  </a:xfrm>
                  <a:prstGeom prst="rect">
                    <a:avLst/>
                  </a:prstGeom>
                  <a:noFill/>
                </p:spPr>
                <p:txBody>
                  <a:bodyPr wrap="square" rtlCol="0">
                    <a:spAutoFit/>
                  </a:bodyPr>
                  <a:lstStyle/>
                  <a:p>
                    <a:pPr algn="ctr"/>
                    <a:r>
                      <a:rPr lang="en-US" sz="2800" b="1" dirty="0"/>
                      <a:t>Works_for</a:t>
                    </a:r>
                    <a:endParaRPr lang="en-US" sz="2000" dirty="0"/>
                  </a:p>
                </p:txBody>
              </p:sp>
            </p:grpSp>
            <p:cxnSp>
              <p:nvCxnSpPr>
                <p:cNvPr id="33" name="Straight Connector 32"/>
                <p:cNvCxnSpPr/>
                <p:nvPr/>
              </p:nvCxnSpPr>
              <p:spPr>
                <a:xfrm>
                  <a:off x="5458767" y="4378034"/>
                  <a:ext cx="837363" cy="166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28" name="Rectangle 27"/>
              <p:cNvSpPr/>
              <p:nvPr/>
            </p:nvSpPr>
            <p:spPr>
              <a:xfrm>
                <a:off x="685800" y="4495800"/>
                <a:ext cx="7924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743200" y="4646612"/>
              <a:ext cx="3505200" cy="534988"/>
              <a:chOff x="2743200" y="4648200"/>
              <a:chExt cx="3505200" cy="534988"/>
            </a:xfrm>
          </p:grpSpPr>
          <p:sp>
            <p:nvSpPr>
              <p:cNvPr id="37" name="TextBox 36"/>
              <p:cNvSpPr txBox="1"/>
              <p:nvPr/>
            </p:nvSpPr>
            <p:spPr>
              <a:xfrm>
                <a:off x="5486400" y="4648200"/>
                <a:ext cx="762000" cy="400110"/>
              </a:xfrm>
              <a:prstGeom prst="rect">
                <a:avLst/>
              </a:prstGeom>
              <a:noFill/>
            </p:spPr>
            <p:txBody>
              <a:bodyPr wrap="square" rtlCol="0">
                <a:spAutoFit/>
              </a:bodyPr>
              <a:lstStyle/>
              <a:p>
                <a:r>
                  <a:rPr lang="en-US" sz="2000" b="1" dirty="0"/>
                  <a:t>(1,N)</a:t>
                </a:r>
              </a:p>
            </p:txBody>
          </p:sp>
          <p:sp>
            <p:nvSpPr>
              <p:cNvPr id="42" name="TextBox 41"/>
              <p:cNvSpPr txBox="1"/>
              <p:nvPr/>
            </p:nvSpPr>
            <p:spPr>
              <a:xfrm>
                <a:off x="2743200" y="4648200"/>
                <a:ext cx="762000" cy="400110"/>
              </a:xfrm>
              <a:prstGeom prst="rect">
                <a:avLst/>
              </a:prstGeom>
              <a:noFill/>
            </p:spPr>
            <p:txBody>
              <a:bodyPr wrap="square" rtlCol="0">
                <a:spAutoFit/>
              </a:bodyPr>
              <a:lstStyle/>
              <a:p>
                <a:r>
                  <a:rPr lang="en-US" sz="2000" b="1" dirty="0"/>
                  <a:t>(1,1)</a:t>
                </a:r>
              </a:p>
            </p:txBody>
          </p:sp>
          <p:cxnSp>
            <p:nvCxnSpPr>
              <p:cNvPr id="45" name="Straight Connector 44"/>
              <p:cNvCxnSpPr/>
              <p:nvPr/>
            </p:nvCxnSpPr>
            <p:spPr>
              <a:xfrm>
                <a:off x="5486400" y="5181600"/>
                <a:ext cx="762000" cy="158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52" name="Straight Connector 51"/>
              <p:cNvCxnSpPr/>
              <p:nvPr/>
            </p:nvCxnSpPr>
            <p:spPr>
              <a:xfrm>
                <a:off x="2743200" y="5181600"/>
                <a:ext cx="685800" cy="158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53" name="Straight Connector 52"/>
              <p:cNvCxnSpPr/>
              <p:nvPr/>
            </p:nvCxnSpPr>
            <p:spPr>
              <a:xfrm>
                <a:off x="2743200" y="5105400"/>
                <a:ext cx="685800" cy="1588"/>
              </a:xfrm>
              <a:prstGeom prst="line">
                <a:avLst/>
              </a:prstGeom>
              <a:ln/>
            </p:spPr>
            <p:style>
              <a:lnRef idx="3">
                <a:schemeClr val="accent2"/>
              </a:lnRef>
              <a:fillRef idx="0">
                <a:schemeClr val="accent2"/>
              </a:fillRef>
              <a:effectRef idx="2">
                <a:schemeClr val="accent2"/>
              </a:effectRef>
              <a:fontRef idx="minor">
                <a:schemeClr val="tx1"/>
              </a:fontRef>
            </p:style>
          </p:cxnSp>
        </p:grpSp>
      </p:grpSp>
      <p:cxnSp>
        <p:nvCxnSpPr>
          <p:cNvPr id="31" name="Straight Connector 30"/>
          <p:cNvCxnSpPr/>
          <p:nvPr/>
        </p:nvCxnSpPr>
        <p:spPr>
          <a:xfrm flipV="1">
            <a:off x="8077200" y="762000"/>
            <a:ext cx="536448" cy="11596"/>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8001000" y="303212"/>
            <a:ext cx="609600" cy="153988"/>
            <a:chOff x="3886200" y="381000"/>
            <a:chExt cx="609600" cy="153988"/>
          </a:xfrm>
        </p:grpSpPr>
        <p:cxnSp>
          <p:nvCxnSpPr>
            <p:cNvPr id="32" name="Straight Connector 31"/>
            <p:cNvCxnSpPr/>
            <p:nvPr/>
          </p:nvCxnSpPr>
          <p:spPr>
            <a:xfrm>
              <a:off x="3886200" y="381000"/>
              <a:ext cx="609600" cy="158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36" name="Straight Connector 35"/>
            <p:cNvCxnSpPr/>
            <p:nvPr/>
          </p:nvCxnSpPr>
          <p:spPr>
            <a:xfrm>
              <a:off x="3886200" y="533400"/>
              <a:ext cx="609600" cy="1588"/>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41" name="TextBox 40"/>
          <p:cNvSpPr txBox="1"/>
          <p:nvPr/>
        </p:nvSpPr>
        <p:spPr>
          <a:xfrm>
            <a:off x="3276600" y="2057400"/>
            <a:ext cx="304800" cy="400110"/>
          </a:xfrm>
          <a:prstGeom prst="rect">
            <a:avLst/>
          </a:prstGeom>
          <a:noFill/>
        </p:spPr>
        <p:txBody>
          <a:bodyPr wrap="square" rtlCol="0">
            <a:spAutoFit/>
          </a:bodyPr>
          <a:lstStyle/>
          <a:p>
            <a:r>
              <a:rPr lang="en-US" sz="2000" b="1" dirty="0"/>
              <a:t>1</a:t>
            </a:r>
          </a:p>
        </p:txBody>
      </p:sp>
      <p:sp>
        <p:nvSpPr>
          <p:cNvPr id="43" name="TextBox 42"/>
          <p:cNvSpPr txBox="1"/>
          <p:nvPr/>
        </p:nvSpPr>
        <p:spPr>
          <a:xfrm>
            <a:off x="5257800" y="2057400"/>
            <a:ext cx="304800" cy="400110"/>
          </a:xfrm>
          <a:prstGeom prst="rect">
            <a:avLst/>
          </a:prstGeom>
          <a:noFill/>
        </p:spPr>
        <p:txBody>
          <a:bodyPr wrap="square" rtlCol="0">
            <a:spAutoFit/>
          </a:bodyPr>
          <a:lstStyle/>
          <a:p>
            <a:r>
              <a:rPr lang="en-US" sz="2000" b="1" dirty="0"/>
              <a:t>1</a:t>
            </a:r>
          </a:p>
        </p:txBody>
      </p:sp>
      <p:sp>
        <p:nvSpPr>
          <p:cNvPr id="44" name="TextBox 43"/>
          <p:cNvSpPr txBox="1"/>
          <p:nvPr/>
        </p:nvSpPr>
        <p:spPr>
          <a:xfrm>
            <a:off x="5715000" y="4876800"/>
            <a:ext cx="304800" cy="400110"/>
          </a:xfrm>
          <a:prstGeom prst="rect">
            <a:avLst/>
          </a:prstGeom>
          <a:noFill/>
        </p:spPr>
        <p:txBody>
          <a:bodyPr wrap="square" rtlCol="0">
            <a:spAutoFit/>
          </a:bodyPr>
          <a:lstStyle/>
          <a:p>
            <a:r>
              <a:rPr lang="en-US" sz="2000" b="1" dirty="0"/>
              <a:t>1</a:t>
            </a:r>
          </a:p>
        </p:txBody>
      </p:sp>
      <p:sp>
        <p:nvSpPr>
          <p:cNvPr id="46" name="TextBox 45"/>
          <p:cNvSpPr txBox="1"/>
          <p:nvPr/>
        </p:nvSpPr>
        <p:spPr>
          <a:xfrm>
            <a:off x="2971800" y="4876800"/>
            <a:ext cx="304800" cy="400110"/>
          </a:xfrm>
          <a:prstGeom prst="rect">
            <a:avLst/>
          </a:prstGeom>
          <a:noFill/>
        </p:spPr>
        <p:txBody>
          <a:bodyPr wrap="square" rtlCol="0">
            <a:spAutoFit/>
          </a:bodyPr>
          <a:lstStyle/>
          <a:p>
            <a:r>
              <a:rPr lang="en-US" sz="2000" b="1" dirty="0"/>
              <a:t>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6200" y="2286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000" b="1" u="sng" dirty="0">
                <a:solidFill>
                  <a:srgbClr val="C00000"/>
                </a:solidFill>
              </a:rPr>
              <a:t>Attributes of Relationship Types</a:t>
            </a:r>
          </a:p>
          <a:p>
            <a:pPr marL="514350" indent="-514350" fontAlgn="base">
              <a:spcAft>
                <a:spcPts val="600"/>
              </a:spcAft>
              <a:buClr>
                <a:srgbClr val="FF0000"/>
              </a:buClr>
            </a:pPr>
            <a:r>
              <a:rPr lang="en-US" dirty="0"/>
              <a:t>Relationship types can also have attributes, similar to those of entity types.</a:t>
            </a:r>
            <a:endParaRPr lang="en-US" b="1" dirty="0"/>
          </a:p>
          <a:p>
            <a:pPr marL="514350" indent="-514350" fontAlgn="base">
              <a:spcAft>
                <a:spcPts val="600"/>
              </a:spcAft>
              <a:buClr>
                <a:srgbClr val="FF0000"/>
              </a:buClr>
            </a:pPr>
            <a:endParaRPr lang="en-US" dirty="0"/>
          </a:p>
        </p:txBody>
      </p:sp>
      <p:cxnSp>
        <p:nvCxnSpPr>
          <p:cNvPr id="65" name="Straight Connector 64"/>
          <p:cNvCxnSpPr>
            <a:stCxn id="15" idx="3"/>
            <a:endCxn id="11" idx="1"/>
          </p:cNvCxnSpPr>
          <p:nvPr/>
        </p:nvCxnSpPr>
        <p:spPr>
          <a:xfrm>
            <a:off x="3534136" y="2061463"/>
            <a:ext cx="448078" cy="735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205546" y="1219200"/>
            <a:ext cx="5509454" cy="1228650"/>
            <a:chOff x="205546" y="1514550"/>
            <a:chExt cx="5509454" cy="1228650"/>
          </a:xfrm>
        </p:grpSpPr>
        <p:grpSp>
          <p:nvGrpSpPr>
            <p:cNvPr id="155" name="Group 154"/>
            <p:cNvGrpSpPr/>
            <p:nvPr/>
          </p:nvGrpSpPr>
          <p:grpSpPr>
            <a:xfrm>
              <a:off x="205546" y="1540128"/>
              <a:ext cx="5509454" cy="1203072"/>
              <a:chOff x="743695" y="1047462"/>
              <a:chExt cx="6033357" cy="1445455"/>
            </a:xfrm>
          </p:grpSpPr>
          <p:grpSp>
            <p:nvGrpSpPr>
              <p:cNvPr id="110" name="Group 109"/>
              <p:cNvGrpSpPr/>
              <p:nvPr/>
            </p:nvGrpSpPr>
            <p:grpSpPr>
              <a:xfrm>
                <a:off x="743695" y="1047462"/>
                <a:ext cx="6033357" cy="1445455"/>
                <a:chOff x="743695" y="1047462"/>
                <a:chExt cx="6033357" cy="1445455"/>
              </a:xfrm>
            </p:grpSpPr>
            <p:grpSp>
              <p:nvGrpSpPr>
                <p:cNvPr id="98" name="Group 97"/>
                <p:cNvGrpSpPr/>
                <p:nvPr/>
              </p:nvGrpSpPr>
              <p:grpSpPr>
                <a:xfrm>
                  <a:off x="743695" y="1047462"/>
                  <a:ext cx="6033357" cy="1445455"/>
                  <a:chOff x="1429495" y="876300"/>
                  <a:chExt cx="6033357" cy="1445455"/>
                </a:xfrm>
              </p:grpSpPr>
              <p:grpSp>
                <p:nvGrpSpPr>
                  <p:cNvPr id="5" name="Group 4"/>
                  <p:cNvGrpSpPr/>
                  <p:nvPr/>
                </p:nvGrpSpPr>
                <p:grpSpPr>
                  <a:xfrm>
                    <a:off x="1429495" y="1393290"/>
                    <a:ext cx="6033357" cy="928465"/>
                    <a:chOff x="764357" y="3800475"/>
                    <a:chExt cx="6761373" cy="1168400"/>
                  </a:xfrm>
                </p:grpSpPr>
                <p:sp>
                  <p:nvSpPr>
                    <p:cNvPr id="10" name="Rectangle 9"/>
                    <p:cNvSpPr/>
                    <p:nvPr/>
                  </p:nvSpPr>
                  <p:spPr>
                    <a:xfrm>
                      <a:off x="764357" y="4114800"/>
                      <a:ext cx="1806804"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Employee</a:t>
                      </a:r>
                    </a:p>
                  </p:txBody>
                </p:sp>
                <p:sp>
                  <p:nvSpPr>
                    <p:cNvPr id="11" name="Rectangle 10"/>
                    <p:cNvSpPr/>
                    <p:nvPr/>
                  </p:nvSpPr>
                  <p:spPr>
                    <a:xfrm>
                      <a:off x="5399201" y="4114800"/>
                      <a:ext cx="2126529" cy="561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Department</a:t>
                      </a:r>
                    </a:p>
                  </p:txBody>
                </p:sp>
                <p:grpSp>
                  <p:nvGrpSpPr>
                    <p:cNvPr id="12" name="Group 49"/>
                    <p:cNvGrpSpPr/>
                    <p:nvPr/>
                  </p:nvGrpSpPr>
                  <p:grpSpPr>
                    <a:xfrm>
                      <a:off x="3124200" y="3800475"/>
                      <a:ext cx="1725106" cy="1168400"/>
                      <a:chOff x="3429000" y="3952875"/>
                      <a:chExt cx="1725106" cy="1168400"/>
                    </a:xfrm>
                  </p:grpSpPr>
                  <p:sp>
                    <p:nvSpPr>
                      <p:cNvPr id="15" name="Diamond 14"/>
                      <p:cNvSpPr/>
                      <p:nvPr/>
                    </p:nvSpPr>
                    <p:spPr>
                      <a:xfrm>
                        <a:off x="3429000" y="3952875"/>
                        <a:ext cx="1725106" cy="11684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16" name="TextBox 15"/>
                      <p:cNvSpPr txBox="1"/>
                      <p:nvPr/>
                    </p:nvSpPr>
                    <p:spPr>
                      <a:xfrm>
                        <a:off x="3504414" y="4313721"/>
                        <a:ext cx="1572705" cy="503507"/>
                      </a:xfrm>
                      <a:prstGeom prst="rect">
                        <a:avLst/>
                      </a:prstGeom>
                      <a:noFill/>
                    </p:spPr>
                    <p:txBody>
                      <a:bodyPr wrap="square" rtlCol="0">
                        <a:spAutoFit/>
                      </a:bodyPr>
                      <a:lstStyle/>
                      <a:p>
                        <a:pPr algn="ctr"/>
                        <a:r>
                          <a:rPr lang="en-US" sz="2000" b="1" dirty="0"/>
                          <a:t>Manages</a:t>
                        </a:r>
                        <a:endParaRPr lang="en-US" sz="2000" dirty="0"/>
                      </a:p>
                    </p:txBody>
                  </p:sp>
                </p:grpSp>
                <p:cxnSp>
                  <p:nvCxnSpPr>
                    <p:cNvPr id="13" name="Straight Connector 12"/>
                    <p:cNvCxnSpPr>
                      <a:stCxn id="10" idx="3"/>
                      <a:endCxn id="15" idx="1"/>
                    </p:cNvCxnSpPr>
                    <p:nvPr/>
                  </p:nvCxnSpPr>
                  <p:spPr>
                    <a:xfrm flipV="1">
                      <a:off x="2571161" y="4384675"/>
                      <a:ext cx="553039" cy="11113"/>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4304927" y="876300"/>
                    <a:ext cx="1867273" cy="552738"/>
                    <a:chOff x="4304927" y="876300"/>
                    <a:chExt cx="1867273" cy="552738"/>
                  </a:xfrm>
                </p:grpSpPr>
                <p:cxnSp>
                  <p:nvCxnSpPr>
                    <p:cNvPr id="78" name="Straight Connector 77"/>
                    <p:cNvCxnSpPr>
                      <a:stCxn id="15" idx="0"/>
                      <a:endCxn id="81" idx="2"/>
                    </p:cNvCxnSpPr>
                    <p:nvPr/>
                  </p:nvCxnSpPr>
                  <p:spPr>
                    <a:xfrm rot="5400000" flipH="1" flipV="1">
                      <a:off x="4432453" y="1025144"/>
                      <a:ext cx="240621" cy="49567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4800600" y="876300"/>
                      <a:ext cx="1371600" cy="55273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rgbClr val="C00000"/>
                          </a:solidFill>
                        </a:rPr>
                        <a:t>Start</a:t>
                      </a:r>
                    </a:p>
                    <a:p>
                      <a:pPr algn="ctr"/>
                      <a:r>
                        <a:rPr lang="en-US" b="1" dirty="0">
                          <a:solidFill>
                            <a:srgbClr val="C00000"/>
                          </a:solidFill>
                        </a:rPr>
                        <a:t>Date</a:t>
                      </a:r>
                    </a:p>
                  </p:txBody>
                </p:sp>
              </p:grpSp>
            </p:grpSp>
            <p:sp>
              <p:nvSpPr>
                <p:cNvPr id="103" name="TextBox 102"/>
                <p:cNvSpPr txBox="1"/>
                <p:nvPr/>
              </p:nvSpPr>
              <p:spPr>
                <a:xfrm>
                  <a:off x="2437861" y="1943605"/>
                  <a:ext cx="304800" cy="400110"/>
                </a:xfrm>
                <a:prstGeom prst="rect">
                  <a:avLst/>
                </a:prstGeom>
                <a:noFill/>
              </p:spPr>
              <p:txBody>
                <a:bodyPr wrap="square" rtlCol="0">
                  <a:spAutoFit/>
                </a:bodyPr>
                <a:lstStyle/>
                <a:p>
                  <a:r>
                    <a:rPr lang="en-US" sz="2000" b="1" dirty="0"/>
                    <a:t>1</a:t>
                  </a:r>
                </a:p>
              </p:txBody>
            </p:sp>
            <p:sp>
              <p:nvSpPr>
                <p:cNvPr id="104" name="TextBox 103"/>
                <p:cNvSpPr txBox="1"/>
                <p:nvPr/>
              </p:nvSpPr>
              <p:spPr>
                <a:xfrm>
                  <a:off x="4440564" y="1943605"/>
                  <a:ext cx="304800" cy="400110"/>
                </a:xfrm>
                <a:prstGeom prst="rect">
                  <a:avLst/>
                </a:prstGeom>
                <a:noFill/>
              </p:spPr>
              <p:txBody>
                <a:bodyPr wrap="square" rtlCol="0">
                  <a:spAutoFit/>
                </a:bodyPr>
                <a:lstStyle/>
                <a:p>
                  <a:r>
                    <a:rPr lang="en-US" sz="2000" b="1" dirty="0"/>
                    <a:t>1</a:t>
                  </a:r>
                </a:p>
              </p:txBody>
            </p:sp>
          </p:grpSp>
          <p:cxnSp>
            <p:nvCxnSpPr>
              <p:cNvPr id="126" name="Curved Connector 125"/>
              <p:cNvCxnSpPr>
                <a:stCxn id="81" idx="1"/>
                <a:endCxn id="10" idx="0"/>
              </p:cNvCxnSpPr>
              <p:nvPr/>
            </p:nvCxnSpPr>
            <p:spPr>
              <a:xfrm rot="16200000" flipH="1" flipV="1">
                <a:off x="2589836" y="88398"/>
                <a:ext cx="685820" cy="2765841"/>
              </a:xfrm>
              <a:prstGeom prst="curvedConnector3">
                <a:avLst>
                  <a:gd name="adj1" fmla="val -24302"/>
                </a:avLst>
              </a:prstGeom>
              <a:ln>
                <a:tailEnd type="arrow"/>
              </a:ln>
            </p:spPr>
            <p:style>
              <a:lnRef idx="2">
                <a:schemeClr val="dk1"/>
              </a:lnRef>
              <a:fillRef idx="0">
                <a:schemeClr val="dk1"/>
              </a:fillRef>
              <a:effectRef idx="1">
                <a:schemeClr val="dk1"/>
              </a:effectRef>
              <a:fontRef idx="minor">
                <a:schemeClr val="tx1"/>
              </a:fontRef>
            </p:style>
          </p:cxnSp>
          <p:cxnSp>
            <p:nvCxnSpPr>
              <p:cNvPr id="147" name="Curved Connector 142"/>
              <p:cNvCxnSpPr>
                <a:stCxn id="81" idx="6"/>
                <a:endCxn id="11" idx="0"/>
              </p:cNvCxnSpPr>
              <p:nvPr/>
            </p:nvCxnSpPr>
            <p:spPr>
              <a:xfrm>
                <a:off x="5486400" y="1323831"/>
                <a:ext cx="341872" cy="490398"/>
              </a:xfrm>
              <a:prstGeom prst="curvedConnector2">
                <a:avLst/>
              </a:prstGeom>
              <a:ln>
                <a:tailEnd type="arrow"/>
              </a:ln>
            </p:spPr>
            <p:style>
              <a:lnRef idx="2">
                <a:schemeClr val="dk1"/>
              </a:lnRef>
              <a:fillRef idx="0">
                <a:schemeClr val="dk1"/>
              </a:fillRef>
              <a:effectRef idx="1">
                <a:schemeClr val="dk1"/>
              </a:effectRef>
              <a:fontRef idx="minor">
                <a:schemeClr val="tx1"/>
              </a:fontRef>
            </p:style>
          </p:cxnSp>
        </p:grpSp>
        <p:pic>
          <p:nvPicPr>
            <p:cNvPr id="9219" name="Picture 3"/>
            <p:cNvPicPr>
              <a:picLocks noChangeAspect="1" noChangeArrowheads="1"/>
            </p:cNvPicPr>
            <p:nvPr/>
          </p:nvPicPr>
          <p:blipFill>
            <a:blip r:embed="rId2" cstate="print"/>
            <a:srcRect/>
            <a:stretch>
              <a:fillRect/>
            </a:stretch>
          </p:blipFill>
          <p:spPr bwMode="auto">
            <a:xfrm>
              <a:off x="4905374" y="1514550"/>
              <a:ext cx="581026" cy="466650"/>
            </a:xfrm>
            <a:prstGeom prst="rect">
              <a:avLst/>
            </a:prstGeom>
            <a:noFill/>
            <a:ln w="9525">
              <a:noFill/>
              <a:miter lim="800000"/>
              <a:headEnd/>
              <a:tailEnd/>
            </a:ln>
            <a:effectLst/>
          </p:spPr>
        </p:pic>
        <p:pic>
          <p:nvPicPr>
            <p:cNvPr id="157" name="Picture 3"/>
            <p:cNvPicPr>
              <a:picLocks noChangeAspect="1" noChangeArrowheads="1"/>
            </p:cNvPicPr>
            <p:nvPr/>
          </p:nvPicPr>
          <p:blipFill>
            <a:blip r:embed="rId2" cstate="print"/>
            <a:srcRect/>
            <a:stretch>
              <a:fillRect/>
            </a:stretch>
          </p:blipFill>
          <p:spPr bwMode="auto">
            <a:xfrm>
              <a:off x="381000" y="1590750"/>
              <a:ext cx="581026" cy="466650"/>
            </a:xfrm>
            <a:prstGeom prst="rect">
              <a:avLst/>
            </a:prstGeom>
            <a:noFill/>
            <a:ln w="9525">
              <a:noFill/>
              <a:miter lim="800000"/>
              <a:headEnd/>
              <a:tailEnd/>
            </a:ln>
            <a:effectLst/>
          </p:spPr>
        </p:pic>
      </p:grpSp>
      <p:grpSp>
        <p:nvGrpSpPr>
          <p:cNvPr id="67" name="Group 66"/>
          <p:cNvGrpSpPr/>
          <p:nvPr/>
        </p:nvGrpSpPr>
        <p:grpSpPr>
          <a:xfrm>
            <a:off x="3270004" y="2961668"/>
            <a:ext cx="5492996" cy="1534132"/>
            <a:chOff x="3270004" y="3114068"/>
            <a:chExt cx="5492996" cy="1534132"/>
          </a:xfrm>
        </p:grpSpPr>
        <p:grpSp>
          <p:nvGrpSpPr>
            <p:cNvPr id="154" name="Group 153"/>
            <p:cNvGrpSpPr/>
            <p:nvPr/>
          </p:nvGrpSpPr>
          <p:grpSpPr>
            <a:xfrm>
              <a:off x="3270004" y="3114068"/>
              <a:ext cx="5492996" cy="1534132"/>
              <a:chOff x="1346688" y="2705100"/>
              <a:chExt cx="6310677" cy="1666268"/>
            </a:xfrm>
          </p:grpSpPr>
          <p:grpSp>
            <p:nvGrpSpPr>
              <p:cNvPr id="111" name="Group 110"/>
              <p:cNvGrpSpPr/>
              <p:nvPr/>
            </p:nvGrpSpPr>
            <p:grpSpPr>
              <a:xfrm>
                <a:off x="1346688" y="2705100"/>
                <a:ext cx="6310677" cy="1666268"/>
                <a:chOff x="1346688" y="2705100"/>
                <a:chExt cx="6310677" cy="1666268"/>
              </a:xfrm>
            </p:grpSpPr>
            <p:grpSp>
              <p:nvGrpSpPr>
                <p:cNvPr id="99" name="Group 98"/>
                <p:cNvGrpSpPr/>
                <p:nvPr/>
              </p:nvGrpSpPr>
              <p:grpSpPr>
                <a:xfrm>
                  <a:off x="1346688" y="2705100"/>
                  <a:ext cx="6310677" cy="1666268"/>
                  <a:chOff x="1346688" y="2705100"/>
                  <a:chExt cx="6310677" cy="1666268"/>
                </a:xfrm>
              </p:grpSpPr>
              <p:grpSp>
                <p:nvGrpSpPr>
                  <p:cNvPr id="49" name="Group 48"/>
                  <p:cNvGrpSpPr/>
                  <p:nvPr/>
                </p:nvGrpSpPr>
                <p:grpSpPr>
                  <a:xfrm>
                    <a:off x="1346688" y="3297982"/>
                    <a:ext cx="6310677" cy="1073386"/>
                    <a:chOff x="847358" y="4464756"/>
                    <a:chExt cx="7525664" cy="1334912"/>
                  </a:xfrm>
                </p:grpSpPr>
                <p:grpSp>
                  <p:nvGrpSpPr>
                    <p:cNvPr id="57" name="Group 62"/>
                    <p:cNvGrpSpPr/>
                    <p:nvPr/>
                  </p:nvGrpSpPr>
                  <p:grpSpPr>
                    <a:xfrm>
                      <a:off x="847358" y="4464756"/>
                      <a:ext cx="7525664" cy="1334912"/>
                      <a:chOff x="350855" y="3581400"/>
                      <a:chExt cx="8289890" cy="1752600"/>
                    </a:xfrm>
                  </p:grpSpPr>
                  <p:sp>
                    <p:nvSpPr>
                      <p:cNvPr id="59" name="Rectangle 58"/>
                      <p:cNvSpPr/>
                      <p:nvPr/>
                    </p:nvSpPr>
                    <p:spPr>
                      <a:xfrm>
                        <a:off x="350855" y="4114800"/>
                        <a:ext cx="2093407"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Employee</a:t>
                        </a:r>
                        <a:endParaRPr lang="en-US" sz="2400" b="1" dirty="0"/>
                      </a:p>
                    </p:txBody>
                  </p:sp>
                  <p:sp>
                    <p:nvSpPr>
                      <p:cNvPr id="60" name="Rectangle 59"/>
                      <p:cNvSpPr/>
                      <p:nvPr/>
                    </p:nvSpPr>
                    <p:spPr>
                      <a:xfrm>
                        <a:off x="6296130" y="4114800"/>
                        <a:ext cx="2344615"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Department</a:t>
                        </a:r>
                        <a:endParaRPr lang="en-US" b="1" dirty="0"/>
                      </a:p>
                    </p:txBody>
                  </p:sp>
                  <p:grpSp>
                    <p:nvGrpSpPr>
                      <p:cNvPr id="61" name="Group 49"/>
                      <p:cNvGrpSpPr/>
                      <p:nvPr/>
                    </p:nvGrpSpPr>
                    <p:grpSpPr>
                      <a:xfrm>
                        <a:off x="3124200" y="3581400"/>
                        <a:ext cx="2438400" cy="1752600"/>
                        <a:chOff x="3429000" y="3733800"/>
                        <a:chExt cx="2438400" cy="1752600"/>
                      </a:xfrm>
                    </p:grpSpPr>
                    <p:sp>
                      <p:nvSpPr>
                        <p:cNvPr id="63" name="Diamond 62"/>
                        <p:cNvSpPr/>
                        <p:nvPr/>
                      </p:nvSpPr>
                      <p:spPr>
                        <a:xfrm>
                          <a:off x="3429000" y="3733800"/>
                          <a:ext cx="2438400" cy="17526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64" name="TextBox 63"/>
                        <p:cNvSpPr txBox="1"/>
                        <p:nvPr/>
                      </p:nvSpPr>
                      <p:spPr>
                        <a:xfrm>
                          <a:off x="3581400" y="4267200"/>
                          <a:ext cx="2133601" cy="653290"/>
                        </a:xfrm>
                        <a:prstGeom prst="rect">
                          <a:avLst/>
                        </a:prstGeom>
                        <a:noFill/>
                      </p:spPr>
                      <p:txBody>
                        <a:bodyPr wrap="square" rtlCol="0">
                          <a:spAutoFit/>
                        </a:bodyPr>
                        <a:lstStyle/>
                        <a:p>
                          <a:pPr algn="ctr"/>
                          <a:r>
                            <a:rPr lang="en-US" sz="2000" b="1" dirty="0"/>
                            <a:t>Works_for</a:t>
                          </a:r>
                          <a:endParaRPr lang="en-US" sz="1600" dirty="0"/>
                        </a:p>
                      </p:txBody>
                    </p:sp>
                  </p:grpSp>
                  <p:cxnSp>
                    <p:nvCxnSpPr>
                      <p:cNvPr id="62" name="Straight Connector 61"/>
                      <p:cNvCxnSpPr>
                        <a:stCxn id="63" idx="3"/>
                        <a:endCxn id="60" idx="1"/>
                      </p:cNvCxnSpPr>
                      <p:nvPr/>
                    </p:nvCxnSpPr>
                    <p:spPr>
                      <a:xfrm>
                        <a:off x="5562599" y="4457700"/>
                        <a:ext cx="733531" cy="2"/>
                      </a:xfrm>
                      <a:prstGeom prst="line">
                        <a:avLst/>
                      </a:prstGeom>
                      <a:ln/>
                    </p:spPr>
                    <p:style>
                      <a:lnRef idx="3">
                        <a:schemeClr val="accent2"/>
                      </a:lnRef>
                      <a:fillRef idx="0">
                        <a:schemeClr val="accent2"/>
                      </a:fillRef>
                      <a:effectRef idx="2">
                        <a:schemeClr val="accent2"/>
                      </a:effectRef>
                      <a:fontRef idx="minor">
                        <a:schemeClr val="tx1"/>
                      </a:fontRef>
                    </p:style>
                  </p:cxnSp>
                </p:grpSp>
                <p:cxnSp>
                  <p:nvCxnSpPr>
                    <p:cNvPr id="55" name="Straight Connector 54"/>
                    <p:cNvCxnSpPr>
                      <a:stCxn id="59" idx="3"/>
                      <a:endCxn id="63" idx="1"/>
                    </p:cNvCxnSpPr>
                    <p:nvPr/>
                  </p:nvCxnSpPr>
                  <p:spPr>
                    <a:xfrm flipV="1">
                      <a:off x="2747779" y="5132214"/>
                      <a:ext cx="617255" cy="1"/>
                    </a:xfrm>
                    <a:prstGeom prst="line">
                      <a:avLst/>
                    </a:prstGeom>
                    <a:ln/>
                  </p:spPr>
                  <p:style>
                    <a:lnRef idx="3">
                      <a:schemeClr val="accent2"/>
                    </a:lnRef>
                    <a:fillRef idx="0">
                      <a:schemeClr val="accent2"/>
                    </a:fillRef>
                    <a:effectRef idx="2">
                      <a:schemeClr val="accent2"/>
                    </a:effectRef>
                    <a:fontRef idx="minor">
                      <a:schemeClr val="tx1"/>
                    </a:fontRef>
                  </p:style>
                </p:cxnSp>
              </p:grpSp>
              <p:grpSp>
                <p:nvGrpSpPr>
                  <p:cNvPr id="84" name="Group 83"/>
                  <p:cNvGrpSpPr/>
                  <p:nvPr/>
                </p:nvGrpSpPr>
                <p:grpSpPr>
                  <a:xfrm>
                    <a:off x="4343400" y="2705100"/>
                    <a:ext cx="1647825" cy="611956"/>
                    <a:chOff x="4304926" y="671395"/>
                    <a:chExt cx="2101381" cy="893060"/>
                  </a:xfrm>
                </p:grpSpPr>
                <p:cxnSp>
                  <p:nvCxnSpPr>
                    <p:cNvPr id="85" name="Straight Connector 84"/>
                    <p:cNvCxnSpPr>
                      <a:endCxn id="86" idx="2"/>
                    </p:cNvCxnSpPr>
                    <p:nvPr/>
                  </p:nvCxnSpPr>
                  <p:spPr>
                    <a:xfrm flipV="1">
                      <a:off x="4304926" y="1028700"/>
                      <a:ext cx="490167" cy="53575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4795094" y="671395"/>
                      <a:ext cx="1611213" cy="71460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solidFill>
                            <a:srgbClr val="C00000"/>
                          </a:solidFill>
                        </a:rPr>
                        <a:t>Start</a:t>
                      </a:r>
                    </a:p>
                    <a:p>
                      <a:pPr algn="ctr"/>
                      <a:r>
                        <a:rPr lang="en-US" b="1" dirty="0">
                          <a:solidFill>
                            <a:srgbClr val="C00000"/>
                          </a:solidFill>
                        </a:rPr>
                        <a:t>Date</a:t>
                      </a:r>
                    </a:p>
                  </p:txBody>
                </p:sp>
              </p:grpSp>
            </p:grpSp>
            <p:sp>
              <p:nvSpPr>
                <p:cNvPr id="105" name="TextBox 104"/>
                <p:cNvSpPr txBox="1"/>
                <p:nvPr/>
              </p:nvSpPr>
              <p:spPr>
                <a:xfrm>
                  <a:off x="2975413" y="3792026"/>
                  <a:ext cx="304800" cy="400110"/>
                </a:xfrm>
                <a:prstGeom prst="rect">
                  <a:avLst/>
                </a:prstGeom>
                <a:noFill/>
              </p:spPr>
              <p:txBody>
                <a:bodyPr wrap="square" rtlCol="0">
                  <a:spAutoFit/>
                </a:bodyPr>
                <a:lstStyle/>
                <a:p>
                  <a:r>
                    <a:rPr lang="en-US" sz="2000" b="1" dirty="0"/>
                    <a:t>N</a:t>
                  </a:r>
                </a:p>
              </p:txBody>
            </p:sp>
            <p:sp>
              <p:nvSpPr>
                <p:cNvPr id="107" name="TextBox 106"/>
                <p:cNvSpPr txBox="1"/>
                <p:nvPr/>
              </p:nvSpPr>
              <p:spPr>
                <a:xfrm>
                  <a:off x="5381246" y="3805732"/>
                  <a:ext cx="304800" cy="400110"/>
                </a:xfrm>
                <a:prstGeom prst="rect">
                  <a:avLst/>
                </a:prstGeom>
                <a:noFill/>
              </p:spPr>
              <p:txBody>
                <a:bodyPr wrap="square" rtlCol="0">
                  <a:spAutoFit/>
                </a:bodyPr>
                <a:lstStyle/>
                <a:p>
                  <a:r>
                    <a:rPr lang="en-US" sz="2000" b="1" dirty="0"/>
                    <a:t>1</a:t>
                  </a:r>
                </a:p>
              </p:txBody>
            </p:sp>
          </p:grpSp>
          <p:cxnSp>
            <p:nvCxnSpPr>
              <p:cNvPr id="133" name="Curved Connector 132"/>
              <p:cNvCxnSpPr>
                <a:stCxn id="86" idx="1"/>
                <a:endCxn id="59" idx="0"/>
              </p:cNvCxnSpPr>
              <p:nvPr/>
            </p:nvCxnSpPr>
            <p:spPr>
              <a:xfrm rot="16200000" flipH="1" flipV="1">
                <a:off x="3104218" y="1816083"/>
                <a:ext cx="847855" cy="2769309"/>
              </a:xfrm>
              <a:prstGeom prst="curvedConnector3">
                <a:avLst>
                  <a:gd name="adj1" fmla="val -19692"/>
                </a:avLst>
              </a:prstGeom>
              <a:ln>
                <a:tailEnd type="arrow"/>
              </a:ln>
            </p:spPr>
            <p:style>
              <a:lnRef idx="2">
                <a:schemeClr val="dk1"/>
              </a:lnRef>
              <a:fillRef idx="0">
                <a:schemeClr val="dk1"/>
              </a:fillRef>
              <a:effectRef idx="1">
                <a:schemeClr val="dk1"/>
              </a:effectRef>
              <a:fontRef idx="minor">
                <a:schemeClr val="tx1"/>
              </a:fontRef>
            </p:style>
          </p:cxnSp>
          <p:cxnSp>
            <p:nvCxnSpPr>
              <p:cNvPr id="146" name="Curved Connector 142"/>
              <p:cNvCxnSpPr>
                <a:stCxn id="86" idx="6"/>
                <a:endCxn id="60" idx="0"/>
              </p:cNvCxnSpPr>
              <p:nvPr/>
            </p:nvCxnSpPr>
            <p:spPr>
              <a:xfrm>
                <a:off x="5991225" y="2949937"/>
                <a:ext cx="773721" cy="674729"/>
              </a:xfrm>
              <a:prstGeom prst="curvedConnector2">
                <a:avLst/>
              </a:prstGeom>
              <a:ln>
                <a:tailEnd type="arrow"/>
              </a:ln>
            </p:spPr>
            <p:style>
              <a:lnRef idx="2">
                <a:schemeClr val="dk1"/>
              </a:lnRef>
              <a:fillRef idx="0">
                <a:schemeClr val="dk1"/>
              </a:fillRef>
              <a:effectRef idx="1">
                <a:schemeClr val="dk1"/>
              </a:effectRef>
              <a:fontRef idx="minor">
                <a:schemeClr val="tx1"/>
              </a:fontRef>
            </p:style>
          </p:cxnSp>
        </p:grpSp>
        <p:pic>
          <p:nvPicPr>
            <p:cNvPr id="158" name="Picture 3"/>
            <p:cNvPicPr>
              <a:picLocks noChangeAspect="1" noChangeArrowheads="1"/>
            </p:cNvPicPr>
            <p:nvPr/>
          </p:nvPicPr>
          <p:blipFill>
            <a:blip r:embed="rId2" cstate="print"/>
            <a:srcRect/>
            <a:stretch>
              <a:fillRect/>
            </a:stretch>
          </p:blipFill>
          <p:spPr bwMode="auto">
            <a:xfrm>
              <a:off x="4419600" y="3419550"/>
              <a:ext cx="581026" cy="466650"/>
            </a:xfrm>
            <a:prstGeom prst="rect">
              <a:avLst/>
            </a:prstGeom>
            <a:noFill/>
            <a:ln w="9525">
              <a:noFill/>
              <a:miter lim="800000"/>
              <a:headEnd/>
              <a:tailEnd/>
            </a:ln>
            <a:effectLst/>
          </p:spPr>
        </p:pic>
        <p:pic>
          <p:nvPicPr>
            <p:cNvPr id="9220" name="Picture 4"/>
            <p:cNvPicPr>
              <a:picLocks noChangeAspect="1" noChangeArrowheads="1"/>
            </p:cNvPicPr>
            <p:nvPr/>
          </p:nvPicPr>
          <p:blipFill>
            <a:blip r:embed="rId3" cstate="print"/>
            <a:srcRect/>
            <a:stretch>
              <a:fillRect/>
            </a:stretch>
          </p:blipFill>
          <p:spPr bwMode="auto">
            <a:xfrm>
              <a:off x="8010848" y="3276600"/>
              <a:ext cx="523552" cy="486450"/>
            </a:xfrm>
            <a:prstGeom prst="rect">
              <a:avLst/>
            </a:prstGeom>
            <a:noFill/>
            <a:ln w="9525">
              <a:noFill/>
              <a:miter lim="800000"/>
              <a:headEnd/>
              <a:tailEnd/>
            </a:ln>
            <a:effectLst/>
          </p:spPr>
        </p:pic>
      </p:grpSp>
      <p:grpSp>
        <p:nvGrpSpPr>
          <p:cNvPr id="153" name="Group 152"/>
          <p:cNvGrpSpPr/>
          <p:nvPr/>
        </p:nvGrpSpPr>
        <p:grpSpPr>
          <a:xfrm>
            <a:off x="304800" y="5092382"/>
            <a:ext cx="5881322" cy="1384618"/>
            <a:chOff x="508489" y="4819650"/>
            <a:chExt cx="6310677" cy="1663382"/>
          </a:xfrm>
        </p:grpSpPr>
        <p:grpSp>
          <p:nvGrpSpPr>
            <p:cNvPr id="112" name="Group 111"/>
            <p:cNvGrpSpPr/>
            <p:nvPr/>
          </p:nvGrpSpPr>
          <p:grpSpPr>
            <a:xfrm>
              <a:off x="508489" y="4819650"/>
              <a:ext cx="6310677" cy="1663382"/>
              <a:chOff x="508489" y="4819650"/>
              <a:chExt cx="6310677" cy="1663382"/>
            </a:xfrm>
          </p:grpSpPr>
          <p:grpSp>
            <p:nvGrpSpPr>
              <p:cNvPr id="100" name="Group 99"/>
              <p:cNvGrpSpPr/>
              <p:nvPr/>
            </p:nvGrpSpPr>
            <p:grpSpPr>
              <a:xfrm>
                <a:off x="508489" y="4819650"/>
                <a:ext cx="6310677" cy="1663382"/>
                <a:chOff x="1346689" y="4819650"/>
                <a:chExt cx="6310677" cy="1663382"/>
              </a:xfrm>
            </p:grpSpPr>
            <p:grpSp>
              <p:nvGrpSpPr>
                <p:cNvPr id="33" name="Group 32"/>
                <p:cNvGrpSpPr/>
                <p:nvPr/>
              </p:nvGrpSpPr>
              <p:grpSpPr>
                <a:xfrm>
                  <a:off x="1346689" y="5409646"/>
                  <a:ext cx="6310677" cy="1073386"/>
                  <a:chOff x="847359" y="4464756"/>
                  <a:chExt cx="7525664" cy="1334912"/>
                </a:xfrm>
              </p:grpSpPr>
              <p:grpSp>
                <p:nvGrpSpPr>
                  <p:cNvPr id="41" name="Group 62"/>
                  <p:cNvGrpSpPr/>
                  <p:nvPr/>
                </p:nvGrpSpPr>
                <p:grpSpPr>
                  <a:xfrm>
                    <a:off x="847359" y="4464756"/>
                    <a:ext cx="7525664" cy="1334912"/>
                    <a:chOff x="350855" y="3581400"/>
                    <a:chExt cx="8289890" cy="1752600"/>
                  </a:xfrm>
                </p:grpSpPr>
                <p:sp>
                  <p:nvSpPr>
                    <p:cNvPr id="43" name="Rectangle 42"/>
                    <p:cNvSpPr/>
                    <p:nvPr/>
                  </p:nvSpPr>
                  <p:spPr>
                    <a:xfrm>
                      <a:off x="350855" y="4114800"/>
                      <a:ext cx="2093407"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Employee</a:t>
                      </a:r>
                      <a:endParaRPr lang="en-US" sz="2400" b="1" dirty="0"/>
                    </a:p>
                  </p:txBody>
                </p:sp>
                <p:sp>
                  <p:nvSpPr>
                    <p:cNvPr id="44" name="Rectangle 43"/>
                    <p:cNvSpPr/>
                    <p:nvPr/>
                  </p:nvSpPr>
                  <p:spPr>
                    <a:xfrm>
                      <a:off x="6296130" y="4114800"/>
                      <a:ext cx="2344615"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t>Project</a:t>
                      </a:r>
                      <a:endParaRPr lang="en-US" b="1" dirty="0"/>
                    </a:p>
                  </p:txBody>
                </p:sp>
                <p:grpSp>
                  <p:nvGrpSpPr>
                    <p:cNvPr id="45" name="Group 49"/>
                    <p:cNvGrpSpPr/>
                    <p:nvPr/>
                  </p:nvGrpSpPr>
                  <p:grpSpPr>
                    <a:xfrm>
                      <a:off x="3124200" y="3581400"/>
                      <a:ext cx="2438400" cy="1752600"/>
                      <a:chOff x="3429000" y="3733800"/>
                      <a:chExt cx="2438400" cy="1752600"/>
                    </a:xfrm>
                  </p:grpSpPr>
                  <p:sp>
                    <p:nvSpPr>
                      <p:cNvPr id="47" name="Diamond 46"/>
                      <p:cNvSpPr/>
                      <p:nvPr/>
                    </p:nvSpPr>
                    <p:spPr>
                      <a:xfrm>
                        <a:off x="3429000" y="3733800"/>
                        <a:ext cx="2438400" cy="1752600"/>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p:txBody>
                  </p:sp>
                  <p:sp>
                    <p:nvSpPr>
                      <p:cNvPr id="48" name="TextBox 47"/>
                      <p:cNvSpPr txBox="1"/>
                      <p:nvPr/>
                    </p:nvSpPr>
                    <p:spPr>
                      <a:xfrm>
                        <a:off x="3581400" y="4267200"/>
                        <a:ext cx="2133601" cy="653290"/>
                      </a:xfrm>
                      <a:prstGeom prst="rect">
                        <a:avLst/>
                      </a:prstGeom>
                      <a:noFill/>
                    </p:spPr>
                    <p:txBody>
                      <a:bodyPr wrap="square" rtlCol="0">
                        <a:spAutoFit/>
                      </a:bodyPr>
                      <a:lstStyle/>
                      <a:p>
                        <a:pPr algn="ctr"/>
                        <a:r>
                          <a:rPr lang="en-US" sz="2000" b="1" dirty="0"/>
                          <a:t>Works_on</a:t>
                        </a:r>
                        <a:endParaRPr lang="en-US" sz="1600" dirty="0"/>
                      </a:p>
                    </p:txBody>
                  </p:sp>
                </p:grpSp>
              </p:grpSp>
              <p:grpSp>
                <p:nvGrpSpPr>
                  <p:cNvPr id="35" name="Group 38"/>
                  <p:cNvGrpSpPr/>
                  <p:nvPr/>
                </p:nvGrpSpPr>
                <p:grpSpPr>
                  <a:xfrm>
                    <a:off x="2747779" y="5132213"/>
                    <a:ext cx="3496773" cy="2"/>
                    <a:chOff x="2747779" y="5133801"/>
                    <a:chExt cx="3496773" cy="2"/>
                  </a:xfrm>
                </p:grpSpPr>
                <p:cxnSp>
                  <p:nvCxnSpPr>
                    <p:cNvPr id="38" name="Straight Connector 37"/>
                    <p:cNvCxnSpPr>
                      <a:stCxn id="47" idx="3"/>
                      <a:endCxn id="44" idx="1"/>
                    </p:cNvCxnSpPr>
                    <p:nvPr/>
                  </p:nvCxnSpPr>
                  <p:spPr>
                    <a:xfrm>
                      <a:off x="5578644" y="5133801"/>
                      <a:ext cx="665908" cy="1"/>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39" name="Straight Connector 38"/>
                    <p:cNvCxnSpPr>
                      <a:stCxn id="43" idx="3"/>
                      <a:endCxn id="47" idx="1"/>
                    </p:cNvCxnSpPr>
                    <p:nvPr/>
                  </p:nvCxnSpPr>
                  <p:spPr>
                    <a:xfrm flipV="1">
                      <a:off x="2747779" y="5133802"/>
                      <a:ext cx="617255" cy="1"/>
                    </a:xfrm>
                    <a:prstGeom prst="line">
                      <a:avLst/>
                    </a:prstGeom>
                    <a:ln/>
                  </p:spPr>
                  <p:style>
                    <a:lnRef idx="3">
                      <a:schemeClr val="accent2"/>
                    </a:lnRef>
                    <a:fillRef idx="0">
                      <a:schemeClr val="accent2"/>
                    </a:fillRef>
                    <a:effectRef idx="2">
                      <a:schemeClr val="accent2"/>
                    </a:effectRef>
                    <a:fontRef idx="minor">
                      <a:schemeClr val="tx1"/>
                    </a:fontRef>
                  </p:style>
                </p:cxnSp>
              </p:grpSp>
            </p:grpSp>
            <p:grpSp>
              <p:nvGrpSpPr>
                <p:cNvPr id="87" name="Group 86"/>
                <p:cNvGrpSpPr/>
                <p:nvPr/>
              </p:nvGrpSpPr>
              <p:grpSpPr>
                <a:xfrm>
                  <a:off x="4386012" y="4819650"/>
                  <a:ext cx="1786188" cy="589998"/>
                  <a:chOff x="4271338" y="1009650"/>
                  <a:chExt cx="1786188" cy="589998"/>
                </a:xfrm>
              </p:grpSpPr>
              <p:cxnSp>
                <p:nvCxnSpPr>
                  <p:cNvPr id="88" name="Straight Connector 87"/>
                  <p:cNvCxnSpPr>
                    <a:stCxn id="47" idx="0"/>
                    <a:endCxn id="89" idx="2"/>
                  </p:cNvCxnSpPr>
                  <p:nvPr/>
                </p:nvCxnSpPr>
                <p:spPr>
                  <a:xfrm rot="5400000" flipH="1" flipV="1">
                    <a:off x="4350321" y="1187843"/>
                    <a:ext cx="332822" cy="49078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4762126" y="1009650"/>
                    <a:ext cx="1295400" cy="5143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rgbClr val="C00000"/>
                        </a:solidFill>
                      </a:rPr>
                      <a:t>No Of Hours</a:t>
                    </a:r>
                  </a:p>
                </p:txBody>
              </p:sp>
            </p:grpSp>
          </p:grpSp>
          <p:sp>
            <p:nvSpPr>
              <p:cNvPr id="108" name="TextBox 107"/>
              <p:cNvSpPr txBox="1"/>
              <p:nvPr/>
            </p:nvSpPr>
            <p:spPr>
              <a:xfrm>
                <a:off x="2209800" y="5842243"/>
                <a:ext cx="304800" cy="480664"/>
              </a:xfrm>
              <a:prstGeom prst="rect">
                <a:avLst/>
              </a:prstGeom>
              <a:noFill/>
            </p:spPr>
            <p:txBody>
              <a:bodyPr wrap="square" rtlCol="0">
                <a:spAutoFit/>
              </a:bodyPr>
              <a:lstStyle/>
              <a:p>
                <a:pPr algn="ctr"/>
                <a:r>
                  <a:rPr lang="en-US" sz="2000" b="1" dirty="0"/>
                  <a:t>M</a:t>
                </a:r>
              </a:p>
            </p:txBody>
          </p:sp>
          <p:sp>
            <p:nvSpPr>
              <p:cNvPr id="109" name="TextBox 108"/>
              <p:cNvSpPr txBox="1"/>
              <p:nvPr/>
            </p:nvSpPr>
            <p:spPr>
              <a:xfrm>
                <a:off x="4572000" y="5842243"/>
                <a:ext cx="304800" cy="480664"/>
              </a:xfrm>
              <a:prstGeom prst="rect">
                <a:avLst/>
              </a:prstGeom>
              <a:noFill/>
            </p:spPr>
            <p:txBody>
              <a:bodyPr wrap="square" rtlCol="0">
                <a:spAutoFit/>
              </a:bodyPr>
              <a:lstStyle/>
              <a:p>
                <a:pPr algn="ctr"/>
                <a:r>
                  <a:rPr lang="en-US" sz="2000" b="1" dirty="0"/>
                  <a:t>N</a:t>
                </a:r>
              </a:p>
            </p:txBody>
          </p:sp>
        </p:grpSp>
        <p:cxnSp>
          <p:nvCxnSpPr>
            <p:cNvPr id="138" name="Curved Connector 137"/>
            <p:cNvCxnSpPr>
              <a:stCxn id="89" idx="1"/>
              <a:endCxn id="43" idx="0"/>
            </p:cNvCxnSpPr>
            <p:nvPr/>
          </p:nvCxnSpPr>
          <p:spPr>
            <a:xfrm rot="16200000" flipH="1" flipV="1">
              <a:off x="2346122" y="3854144"/>
              <a:ext cx="841355" cy="2923015"/>
            </a:xfrm>
            <a:prstGeom prst="curvedConnector3">
              <a:avLst>
                <a:gd name="adj1" fmla="val -3292"/>
              </a:avLst>
            </a:prstGeom>
            <a:ln>
              <a:tailEnd type="arrow"/>
            </a:ln>
          </p:spPr>
          <p:style>
            <a:lnRef idx="2">
              <a:schemeClr val="dk1"/>
            </a:lnRef>
            <a:fillRef idx="0">
              <a:schemeClr val="dk1"/>
            </a:fillRef>
            <a:effectRef idx="1">
              <a:schemeClr val="dk1"/>
            </a:effectRef>
            <a:fontRef idx="minor">
              <a:schemeClr val="tx1"/>
            </a:fontRef>
          </p:style>
        </p:cxnSp>
        <p:cxnSp>
          <p:nvCxnSpPr>
            <p:cNvPr id="143" name="Curved Connector 142"/>
            <p:cNvCxnSpPr>
              <a:stCxn id="89" idx="6"/>
            </p:cNvCxnSpPr>
            <p:nvPr/>
          </p:nvCxnSpPr>
          <p:spPr>
            <a:xfrm>
              <a:off x="5334000" y="5076825"/>
              <a:ext cx="609600" cy="638175"/>
            </a:xfrm>
            <a:prstGeom prst="curvedConnector2">
              <a:avLst/>
            </a:prstGeom>
            <a:ln>
              <a:tailEnd type="arrow"/>
            </a:ln>
          </p:spPr>
          <p:style>
            <a:lnRef idx="2">
              <a:schemeClr val="dk1"/>
            </a:lnRef>
            <a:fillRef idx="0">
              <a:schemeClr val="dk1"/>
            </a:fillRef>
            <a:effectRef idx="1">
              <a:schemeClr val="dk1"/>
            </a:effectRef>
            <a:fontRef idx="minor">
              <a:schemeClr val="tx1"/>
            </a:fontRef>
          </p:style>
        </p:cxnSp>
      </p:grpSp>
      <p:pic>
        <p:nvPicPr>
          <p:cNvPr id="69" name="Picture 3"/>
          <p:cNvPicPr>
            <a:picLocks noChangeAspect="1" noChangeArrowheads="1"/>
          </p:cNvPicPr>
          <p:nvPr/>
        </p:nvPicPr>
        <p:blipFill>
          <a:blip r:embed="rId2" cstate="print"/>
          <a:srcRect/>
          <a:stretch>
            <a:fillRect/>
          </a:stretch>
        </p:blipFill>
        <p:spPr bwMode="auto">
          <a:xfrm>
            <a:off x="5334000" y="5105400"/>
            <a:ext cx="581026" cy="466650"/>
          </a:xfrm>
          <a:prstGeom prst="rect">
            <a:avLst/>
          </a:prstGeom>
          <a:noFill/>
          <a:ln w="9525">
            <a:noFill/>
            <a:miter lim="800000"/>
            <a:headEnd/>
            <a:tailEnd/>
          </a:ln>
          <a:effectLst/>
        </p:spPr>
      </p:pic>
      <p:pic>
        <p:nvPicPr>
          <p:cNvPr id="70" name="Picture 3"/>
          <p:cNvPicPr>
            <a:picLocks noChangeAspect="1" noChangeArrowheads="1"/>
          </p:cNvPicPr>
          <p:nvPr/>
        </p:nvPicPr>
        <p:blipFill>
          <a:blip r:embed="rId2" cstate="print"/>
          <a:srcRect/>
          <a:stretch>
            <a:fillRect/>
          </a:stretch>
        </p:blipFill>
        <p:spPr bwMode="auto">
          <a:xfrm>
            <a:off x="685800" y="4953000"/>
            <a:ext cx="581026" cy="4666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r>
              <a:rPr lang="en-US" b="1" dirty="0"/>
              <a:t>Employee</a:t>
            </a:r>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r>
              <a:rPr lang="en-US" b="1" dirty="0"/>
              <a:t>Department</a:t>
            </a:r>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endParaRPr lang="en-US" dirty="0"/>
          </a:p>
          <a:p>
            <a:pPr marL="514350" indent="-514350" algn="just" fontAlgn="base">
              <a:spcAft>
                <a:spcPts val="600"/>
              </a:spcAft>
              <a:buClr>
                <a:srgbClr val="FF0000"/>
              </a:buClr>
            </a:pPr>
            <a:r>
              <a:rPr lang="en-US" b="1" dirty="0"/>
              <a:t>Project</a:t>
            </a:r>
          </a:p>
        </p:txBody>
      </p:sp>
      <p:graphicFrame>
        <p:nvGraphicFramePr>
          <p:cNvPr id="4" name="Table 3"/>
          <p:cNvGraphicFramePr>
            <a:graphicFrameLocks noGrp="1"/>
          </p:cNvGraphicFramePr>
          <p:nvPr/>
        </p:nvGraphicFramePr>
        <p:xfrm>
          <a:off x="152400" y="456791"/>
          <a:ext cx="4279963" cy="1402489"/>
        </p:xfrm>
        <a:graphic>
          <a:graphicData uri="http://schemas.openxmlformats.org/drawingml/2006/table">
            <a:tbl>
              <a:tblPr firstRow="1" bandRow="1">
                <a:tableStyleId>{2D5ABB26-0587-4C30-8999-92F81FD0307C}</a:tableStyleId>
              </a:tblPr>
              <a:tblGrid>
                <a:gridCol w="597218">
                  <a:extLst>
                    <a:ext uri="{9D8B030D-6E8A-4147-A177-3AD203B41FA5}">
                      <a16:colId xmlns:a16="http://schemas.microsoft.com/office/drawing/2014/main" val="20000"/>
                    </a:ext>
                  </a:extLst>
                </a:gridCol>
                <a:gridCol w="890905">
                  <a:extLst>
                    <a:ext uri="{9D8B030D-6E8A-4147-A177-3AD203B41FA5}">
                      <a16:colId xmlns:a16="http://schemas.microsoft.com/office/drawing/2014/main" val="20001"/>
                    </a:ext>
                  </a:extLst>
                </a:gridCol>
                <a:gridCol w="620966">
                  <a:extLst>
                    <a:ext uri="{9D8B030D-6E8A-4147-A177-3AD203B41FA5}">
                      <a16:colId xmlns:a16="http://schemas.microsoft.com/office/drawing/2014/main" val="20002"/>
                    </a:ext>
                  </a:extLst>
                </a:gridCol>
                <a:gridCol w="882967">
                  <a:extLst>
                    <a:ext uri="{9D8B030D-6E8A-4147-A177-3AD203B41FA5}">
                      <a16:colId xmlns:a16="http://schemas.microsoft.com/office/drawing/2014/main" val="20003"/>
                    </a:ext>
                  </a:extLst>
                </a:gridCol>
                <a:gridCol w="1287907">
                  <a:extLst>
                    <a:ext uri="{9D8B030D-6E8A-4147-A177-3AD203B41FA5}">
                      <a16:colId xmlns:a16="http://schemas.microsoft.com/office/drawing/2014/main" val="20004"/>
                    </a:ext>
                  </a:extLst>
                </a:gridCol>
              </a:tblGrid>
              <a:tr h="304799">
                <a:tc>
                  <a:txBody>
                    <a:bodyPr/>
                    <a:lstStyle/>
                    <a:p>
                      <a:pPr algn="ctr"/>
                      <a:r>
                        <a:rPr lang="en-US" sz="1800" b="1" dirty="0">
                          <a:solidFill>
                            <a:srgbClr val="C00000"/>
                          </a:solidFill>
                        </a:rPr>
                        <a:t>EID </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b="1" dirty="0">
                          <a:solidFill>
                            <a:srgbClr val="C00000"/>
                          </a:solidFill>
                        </a:rPr>
                        <a:t>EName </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b="1" dirty="0">
                          <a:solidFill>
                            <a:srgbClr val="C00000"/>
                          </a:solidFill>
                        </a:rPr>
                        <a:t>AGE</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1" dirty="0">
                          <a:solidFill>
                            <a:srgbClr val="C00000"/>
                          </a:solidFill>
                        </a:rPr>
                        <a:t>Salary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1" dirty="0">
                          <a:solidFill>
                            <a:srgbClr val="C00000"/>
                          </a:solidFill>
                        </a:rPr>
                        <a:t>Start_Date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279265">
                <a:tc>
                  <a:txBody>
                    <a:bodyPr/>
                    <a:lstStyle/>
                    <a:p>
                      <a:pPr marL="0" algn="ctr" defTabSz="914400" rtl="0" eaLnBrk="1" fontAlgn="base" latinLnBrk="0" hangingPunct="1"/>
                      <a:r>
                        <a:rPr lang="en-US" sz="1600" b="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35000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01-08-2018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9265">
                <a:tc>
                  <a:txBody>
                    <a:bodyPr/>
                    <a:lstStyle/>
                    <a:p>
                      <a:pPr marL="0" algn="ctr" defTabSz="914400" rtl="0" eaLnBrk="1" fontAlgn="base" latinLnBrk="0" hangingPunct="1"/>
                      <a:r>
                        <a:rPr lang="en-US" sz="1600" b="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45000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01-08-2016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6169">
                <a:tc>
                  <a:txBody>
                    <a:bodyPr/>
                    <a:lstStyle/>
                    <a:p>
                      <a:pPr marL="0" algn="ctr" defTabSz="914400" rtl="0" eaLnBrk="1" fontAlgn="base" latinLnBrk="0" hangingPunct="1"/>
                      <a:r>
                        <a:rPr lang="en-US" sz="1600" b="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Bheem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30000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01-08-2018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nvGraphicFramePr>
        <p:xfrm>
          <a:off x="228600" y="2575561"/>
          <a:ext cx="4563626" cy="1386839"/>
        </p:xfrm>
        <a:graphic>
          <a:graphicData uri="http://schemas.openxmlformats.org/drawingml/2006/table">
            <a:tbl>
              <a:tblPr firstRow="1" bandRow="1">
                <a:tableStyleId>{2D5ABB26-0587-4C30-8999-92F81FD0307C}</a:tableStyleId>
              </a:tblPr>
              <a:tblGrid>
                <a:gridCol w="636905">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823214">
                  <a:extLst>
                    <a:ext uri="{9D8B030D-6E8A-4147-A177-3AD203B41FA5}">
                      <a16:colId xmlns:a16="http://schemas.microsoft.com/office/drawing/2014/main" val="20002"/>
                    </a:ext>
                  </a:extLst>
                </a:gridCol>
                <a:gridCol w="851218">
                  <a:extLst>
                    <a:ext uri="{9D8B030D-6E8A-4147-A177-3AD203B41FA5}">
                      <a16:colId xmlns:a16="http://schemas.microsoft.com/office/drawing/2014/main" val="20003"/>
                    </a:ext>
                  </a:extLst>
                </a:gridCol>
                <a:gridCol w="1256609">
                  <a:extLst>
                    <a:ext uri="{9D8B030D-6E8A-4147-A177-3AD203B41FA5}">
                      <a16:colId xmlns:a16="http://schemas.microsoft.com/office/drawing/2014/main" val="20004"/>
                    </a:ext>
                  </a:extLst>
                </a:gridCol>
              </a:tblGrid>
              <a:tr h="380999">
                <a:tc>
                  <a:txBody>
                    <a:bodyPr/>
                    <a:lstStyle/>
                    <a:p>
                      <a:pPr algn="ctr"/>
                      <a:r>
                        <a:rPr lang="en-US" sz="1800" b="1" dirty="0">
                          <a:solidFill>
                            <a:srgbClr val="C00000"/>
                          </a:solidFill>
                        </a:rPr>
                        <a:t>DID</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b="1" dirty="0">
                          <a:solidFill>
                            <a:srgbClr val="C00000"/>
                          </a:solidFill>
                        </a:rPr>
                        <a:t>Dname</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1" dirty="0">
                          <a:solidFill>
                            <a:srgbClr val="C00000"/>
                          </a:solidFill>
                        </a:rPr>
                        <a:t>Intake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1" dirty="0">
                          <a:solidFill>
                            <a:srgbClr val="C00000"/>
                          </a:solidFill>
                        </a:rPr>
                        <a:t>Dhead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rPr>
                        <a:t>Start_Date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12291">
                <a:tc>
                  <a:txBody>
                    <a:bodyPr/>
                    <a:lstStyle/>
                    <a:p>
                      <a:pPr marL="0" algn="ctr" defTabSz="914400" rtl="0" eaLnBrk="1" fontAlgn="base" latinLnBrk="0" hangingPunct="1"/>
                      <a:r>
                        <a:rPr lang="en-US" sz="1600" b="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Dr.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01-08-2018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2291">
                <a:tc>
                  <a:txBody>
                    <a:bodyPr/>
                    <a:lstStyle/>
                    <a:p>
                      <a:pPr marL="0" algn="ctr" defTabSz="914400" rtl="0" eaLnBrk="1" fontAlgn="base" latinLnBrk="0" hangingPunct="1"/>
                      <a:r>
                        <a:rPr lang="en-US" sz="1600" b="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Dr.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01-08-2016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8269">
                <a:tc>
                  <a:txBody>
                    <a:bodyPr/>
                    <a:lstStyle/>
                    <a:p>
                      <a:pPr marL="0" algn="ctr" defTabSz="914400" rtl="0" eaLnBrk="1" fontAlgn="base" latinLnBrk="0" hangingPunct="1"/>
                      <a:r>
                        <a:rPr lang="en-US" sz="1600" b="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Dr.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01-08-2018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228600" y="4648200"/>
          <a:ext cx="2751836" cy="1386839"/>
        </p:xfrm>
        <a:graphic>
          <a:graphicData uri="http://schemas.openxmlformats.org/drawingml/2006/table">
            <a:tbl>
              <a:tblPr firstRow="1" bandRow="1">
                <a:tableStyleId>{2D5ABB26-0587-4C30-8999-92F81FD0307C}</a:tableStyleId>
              </a:tblPr>
              <a:tblGrid>
                <a:gridCol w="636905">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119251">
                  <a:extLst>
                    <a:ext uri="{9D8B030D-6E8A-4147-A177-3AD203B41FA5}">
                      <a16:colId xmlns:a16="http://schemas.microsoft.com/office/drawing/2014/main" val="20002"/>
                    </a:ext>
                  </a:extLst>
                </a:gridCol>
              </a:tblGrid>
              <a:tr h="380999">
                <a:tc>
                  <a:txBody>
                    <a:bodyPr/>
                    <a:lstStyle/>
                    <a:p>
                      <a:pPr algn="ctr"/>
                      <a:r>
                        <a:rPr lang="en-US" sz="1800" b="1" dirty="0">
                          <a:solidFill>
                            <a:srgbClr val="C00000"/>
                          </a:solidFill>
                        </a:rPr>
                        <a:t>PID</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800" b="1" dirty="0">
                          <a:solidFill>
                            <a:srgbClr val="C00000"/>
                          </a:solidFill>
                        </a:rPr>
                        <a:t>Pname</a:t>
                      </a:r>
                      <a:endParaRPr lang="en-US"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b="1" dirty="0">
                          <a:solidFill>
                            <a:srgbClr val="C00000"/>
                          </a:solidFill>
                        </a:rPr>
                        <a:t>Plocation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12291">
                <a:tc>
                  <a:txBody>
                    <a:bodyPr/>
                    <a:lstStyle/>
                    <a:p>
                      <a:pPr marL="0" algn="ctr" defTabSz="914400" rtl="0" eaLnBrk="1" fontAlgn="base" latinLnBrk="0" hangingPunct="1"/>
                      <a:r>
                        <a:rPr lang="en-US" sz="1600" b="0" kern="1200" dirty="0">
                          <a:solidFill>
                            <a:schemeClr val="tx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BGM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2291">
                <a:tc>
                  <a:txBody>
                    <a:bodyPr/>
                    <a:lstStyle/>
                    <a:p>
                      <a:pPr marL="0" algn="ctr" defTabSz="914400" rtl="0" eaLnBrk="1" fontAlgn="base" latinLnBrk="0" hangingPunct="1"/>
                      <a:r>
                        <a:rPr lang="en-US" sz="1600" b="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BGLR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8269">
                <a:tc>
                  <a:txBody>
                    <a:bodyPr/>
                    <a:lstStyle/>
                    <a:p>
                      <a:pPr marL="0" algn="ctr" defTabSz="914400" rtl="0" eaLnBrk="1" fontAlgn="base" latinLnBrk="0" hangingPunct="1"/>
                      <a:r>
                        <a:rPr lang="en-US" sz="1600" b="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ase" latinLnBrk="0" hangingPunct="1"/>
                      <a:r>
                        <a:rPr lang="en-US" sz="1600" b="0" kern="1200" dirty="0">
                          <a:solidFill>
                            <a:schemeClr val="tx1"/>
                          </a:solidFill>
                          <a:latin typeface="+mn-lt"/>
                          <a:ea typeface="+mn-ea"/>
                          <a:cs typeface="+mn-cs"/>
                        </a:rPr>
                        <a:t>DELHI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buSzPct val="100000"/>
            </a:pPr>
            <a:r>
              <a:rPr lang="en-US" sz="2000" b="1" u="sng" dirty="0">
                <a:solidFill>
                  <a:srgbClr val="C00000"/>
                </a:solidFill>
              </a:rPr>
              <a:t>Weak Entity Types</a:t>
            </a:r>
          </a:p>
          <a:p>
            <a:pPr marL="514350" indent="-514350" algn="just" fontAlgn="base">
              <a:spcAft>
                <a:spcPts val="1500"/>
              </a:spcAft>
              <a:buClr>
                <a:srgbClr val="FF0000"/>
              </a:buClr>
              <a:buSzPct val="100000"/>
              <a:buFont typeface="Wingdings" pitchFamily="2" charset="2"/>
              <a:buChar char="q"/>
            </a:pPr>
            <a:r>
              <a:rPr lang="en-US" dirty="0"/>
              <a:t>Entity types that </a:t>
            </a:r>
            <a:r>
              <a:rPr lang="en-US" b="1" dirty="0"/>
              <a:t>do not have key attributes</a:t>
            </a:r>
            <a:r>
              <a:rPr lang="en-US" dirty="0"/>
              <a:t> of their own are called </a:t>
            </a:r>
            <a:r>
              <a:rPr lang="en-US" b="1" dirty="0"/>
              <a:t>weak entity types. </a:t>
            </a:r>
          </a:p>
          <a:p>
            <a:pPr marL="514350" indent="-514350" algn="just" fontAlgn="base">
              <a:spcAft>
                <a:spcPts val="1500"/>
              </a:spcAft>
              <a:buClr>
                <a:srgbClr val="FF0000"/>
              </a:buClr>
              <a:buSzPct val="100000"/>
              <a:buFont typeface="Wingdings" pitchFamily="2" charset="2"/>
              <a:buChar char="q"/>
            </a:pPr>
            <a:r>
              <a:rPr lang="en-US" dirty="0"/>
              <a:t>They are identified by being related to specific entities from another entity type in combination with one of their attribute values. We call this other entity type the </a:t>
            </a:r>
            <a:r>
              <a:rPr lang="en-US" b="1" dirty="0"/>
              <a:t>identifying or owner entity type</a:t>
            </a:r>
            <a:r>
              <a:rPr lang="en-US" dirty="0"/>
              <a:t> and we call the relationship type that relates a weak entity type to its owner the </a:t>
            </a:r>
            <a:r>
              <a:rPr lang="en-US" b="1" dirty="0"/>
              <a:t>identifying relationship</a:t>
            </a:r>
            <a:r>
              <a:rPr lang="en-US" dirty="0"/>
              <a:t> of the weak entity type.</a:t>
            </a:r>
          </a:p>
          <a:p>
            <a:pPr marL="514350" indent="-514350" algn="just" fontAlgn="base">
              <a:spcAft>
                <a:spcPts val="1500"/>
              </a:spcAft>
              <a:buClr>
                <a:srgbClr val="FF0000"/>
              </a:buClr>
              <a:buSzPct val="100000"/>
              <a:buFont typeface="Wingdings" pitchFamily="2" charset="2"/>
              <a:buChar char="q"/>
            </a:pPr>
            <a:r>
              <a:rPr lang="en-US" dirty="0"/>
              <a:t>In ER diagrams, both a weak entity type and its identifying relationship are distinguished by surrounding their </a:t>
            </a:r>
            <a:r>
              <a:rPr lang="en-US" b="1" dirty="0"/>
              <a:t>boxes and diamonds with double lines</a:t>
            </a:r>
            <a:r>
              <a:rPr lang="en-US" dirty="0"/>
              <a:t>. The partial key attribute is underlined with a dashed or dotted line.</a:t>
            </a:r>
            <a:endParaRPr 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228600" y="152400"/>
            <a:ext cx="8686800" cy="66294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endParaRPr lang="en-US" sz="2000" dirty="0"/>
          </a:p>
        </p:txBody>
      </p:sp>
      <p:pic>
        <p:nvPicPr>
          <p:cNvPr id="4" name="Picture 2"/>
          <p:cNvPicPr>
            <a:picLocks noChangeAspect="1" noChangeArrowheads="1"/>
          </p:cNvPicPr>
          <p:nvPr/>
        </p:nvPicPr>
        <p:blipFill>
          <a:blip r:embed="rId2" cstate="print"/>
          <a:srcRect/>
          <a:stretch>
            <a:fillRect/>
          </a:stretch>
        </p:blipFill>
        <p:spPr bwMode="auto">
          <a:xfrm>
            <a:off x="2019300" y="349367"/>
            <a:ext cx="5105400" cy="6159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400" b="1" dirty="0">
              <a:solidFill>
                <a:schemeClr val="tx1"/>
              </a:solidFill>
            </a:endParaRPr>
          </a:p>
        </p:txBody>
      </p:sp>
      <p:pic>
        <p:nvPicPr>
          <p:cNvPr id="4098" name="Picture 2"/>
          <p:cNvPicPr>
            <a:picLocks noChangeAspect="1" noChangeArrowheads="1"/>
          </p:cNvPicPr>
          <p:nvPr/>
        </p:nvPicPr>
        <p:blipFill>
          <a:blip r:embed="rId2" cstate="print"/>
          <a:srcRect/>
          <a:stretch>
            <a:fillRect/>
          </a:stretch>
        </p:blipFill>
        <p:spPr bwMode="auto">
          <a:xfrm>
            <a:off x="200395" y="762000"/>
            <a:ext cx="8743212" cy="5887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4038600" y="152400"/>
            <a:ext cx="10668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Recall </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200" b="1" dirty="0"/>
              <a:t>Entity Types, Entity Sets, Attributes, and Keys</a:t>
            </a:r>
            <a:endParaRPr lang="en-US" sz="22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algn="just">
              <a:spcAft>
                <a:spcPts val="600"/>
              </a:spcAft>
            </a:pPr>
            <a:r>
              <a:rPr lang="en-US" sz="2000" b="1" dirty="0"/>
              <a:t>Entity : is an </a:t>
            </a:r>
            <a:r>
              <a:rPr lang="en-US" sz="2000" b="1" i="1" dirty="0"/>
              <a:t>object in the real world with an independent existence.  </a:t>
            </a:r>
            <a:r>
              <a:rPr lang="en-US" sz="2000" dirty="0"/>
              <a:t>It may have </a:t>
            </a:r>
            <a:r>
              <a:rPr lang="en-US" sz="2000" dirty="0">
                <a:solidFill>
                  <a:srgbClr val="0070C0"/>
                </a:solidFill>
              </a:rPr>
              <a:t>physical existence</a:t>
            </a:r>
            <a:r>
              <a:rPr lang="en-US" sz="2000" dirty="0"/>
              <a:t> for example, a particular person, car, house, or employee Or it may have a </a:t>
            </a:r>
            <a:r>
              <a:rPr lang="en-US" sz="2000" dirty="0">
                <a:solidFill>
                  <a:srgbClr val="0070C0"/>
                </a:solidFill>
              </a:rPr>
              <a:t>conceptual existence </a:t>
            </a:r>
            <a:r>
              <a:rPr lang="en-US" sz="2000" dirty="0"/>
              <a:t>for instance, a company, a job, or a subject.</a:t>
            </a:r>
          </a:p>
          <a:p>
            <a:pPr algn="just">
              <a:spcAft>
                <a:spcPts val="600"/>
              </a:spcAft>
            </a:pPr>
            <a:r>
              <a:rPr lang="en-US" sz="2000" b="1" dirty="0"/>
              <a:t>Attributes : </a:t>
            </a:r>
            <a:r>
              <a:rPr lang="en-US" sz="2000" dirty="0"/>
              <a:t>property or characteristic that describes an entity.</a:t>
            </a:r>
          </a:p>
          <a:p>
            <a:pPr algn="just">
              <a:spcAft>
                <a:spcPts val="600"/>
              </a:spcAft>
            </a:pPr>
            <a:r>
              <a:rPr lang="en-US" sz="2000" b="1" dirty="0"/>
              <a:t>			        </a:t>
            </a:r>
            <a:r>
              <a:rPr lang="en-US" sz="2800" b="1" dirty="0">
                <a:solidFill>
                  <a:srgbClr val="C00000"/>
                </a:solidFill>
              </a:rPr>
              <a:t>Entity</a:t>
            </a:r>
            <a:r>
              <a:rPr lang="en-US" sz="2800" b="1" dirty="0"/>
              <a:t>                    </a:t>
            </a:r>
            <a:r>
              <a:rPr lang="en-US" sz="2800" b="1" dirty="0">
                <a:solidFill>
                  <a:srgbClr val="C00000"/>
                </a:solidFill>
              </a:rPr>
              <a:t>Attributes</a:t>
            </a:r>
          </a:p>
          <a:p>
            <a:endParaRPr lang="en-US" sz="2000" dirty="0"/>
          </a:p>
        </p:txBody>
      </p:sp>
      <p:sp>
        <p:nvSpPr>
          <p:cNvPr id="5122" name="AutoShape 2" descr="Assistant, employee, manager, office employee avatar, office worker icon"/>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help your student - college student icon PNG image with transparent  background | TOP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help your student - college student icon PNG image with transparent  background | TOP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7" name="Picture 7" descr="C:\Users\Raghava\Downloads\help-your-student-college-student-icon-11562880688qcza431pme.png"/>
          <p:cNvPicPr>
            <a:picLocks noChangeAspect="1" noChangeArrowheads="1"/>
          </p:cNvPicPr>
          <p:nvPr/>
        </p:nvPicPr>
        <p:blipFill>
          <a:blip r:embed="rId2" cstate="print"/>
          <a:srcRect/>
          <a:stretch>
            <a:fillRect/>
          </a:stretch>
        </p:blipFill>
        <p:spPr bwMode="auto">
          <a:xfrm>
            <a:off x="2362200" y="2819400"/>
            <a:ext cx="3200400" cy="3272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2" name="Group 21"/>
          <p:cNvGrpSpPr/>
          <p:nvPr/>
        </p:nvGrpSpPr>
        <p:grpSpPr>
          <a:xfrm>
            <a:off x="6019800" y="2667000"/>
            <a:ext cx="1447800" cy="4038600"/>
            <a:chOff x="6629400" y="2590800"/>
            <a:chExt cx="1447800" cy="4038600"/>
          </a:xfrm>
        </p:grpSpPr>
        <p:sp>
          <p:nvSpPr>
            <p:cNvPr id="13" name="Oval 12"/>
            <p:cNvSpPr/>
            <p:nvPr/>
          </p:nvSpPr>
          <p:spPr>
            <a:xfrm>
              <a:off x="6705600" y="4648200"/>
              <a:ext cx="12192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SEM</a:t>
              </a:r>
            </a:p>
          </p:txBody>
        </p:sp>
        <p:sp>
          <p:nvSpPr>
            <p:cNvPr id="14" name="Oval 13"/>
            <p:cNvSpPr/>
            <p:nvPr/>
          </p:nvSpPr>
          <p:spPr>
            <a:xfrm>
              <a:off x="6705600" y="3962400"/>
              <a:ext cx="12192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NAME</a:t>
              </a:r>
            </a:p>
          </p:txBody>
        </p:sp>
        <p:sp>
          <p:nvSpPr>
            <p:cNvPr id="15" name="Oval 14"/>
            <p:cNvSpPr/>
            <p:nvPr/>
          </p:nvSpPr>
          <p:spPr>
            <a:xfrm>
              <a:off x="6705600" y="3276600"/>
              <a:ext cx="12192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USN</a:t>
              </a:r>
            </a:p>
          </p:txBody>
        </p:sp>
        <p:sp>
          <p:nvSpPr>
            <p:cNvPr id="16" name="Oval 15"/>
            <p:cNvSpPr/>
            <p:nvPr/>
          </p:nvSpPr>
          <p:spPr>
            <a:xfrm>
              <a:off x="6629400" y="2590800"/>
              <a:ext cx="12954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Roll No</a:t>
              </a:r>
            </a:p>
          </p:txBody>
        </p:sp>
        <p:sp>
          <p:nvSpPr>
            <p:cNvPr id="17" name="Oval 16"/>
            <p:cNvSpPr/>
            <p:nvPr/>
          </p:nvSpPr>
          <p:spPr>
            <a:xfrm>
              <a:off x="6705600" y="5334000"/>
              <a:ext cx="12192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DEPT</a:t>
              </a:r>
            </a:p>
          </p:txBody>
        </p:sp>
        <p:sp>
          <p:nvSpPr>
            <p:cNvPr id="18" name="Oval 17"/>
            <p:cNvSpPr/>
            <p:nvPr/>
          </p:nvSpPr>
          <p:spPr>
            <a:xfrm>
              <a:off x="6629400" y="6019800"/>
              <a:ext cx="14478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DOB</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400" b="1" dirty="0">
              <a:solidFill>
                <a:schemeClr val="tx1"/>
              </a:solidFill>
            </a:endParaRPr>
          </a:p>
        </p:txBody>
      </p:sp>
      <p:pic>
        <p:nvPicPr>
          <p:cNvPr id="1026" name="Picture 2"/>
          <p:cNvPicPr>
            <a:picLocks noChangeAspect="1" noChangeArrowheads="1"/>
          </p:cNvPicPr>
          <p:nvPr/>
        </p:nvPicPr>
        <p:blipFill>
          <a:blip r:embed="rId2" cstate="print"/>
          <a:srcRect/>
          <a:stretch>
            <a:fillRect/>
          </a:stretch>
        </p:blipFill>
        <p:spPr bwMode="auto">
          <a:xfrm>
            <a:off x="3276600" y="175846"/>
            <a:ext cx="5721500" cy="6506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6" name="Right Arrow 35"/>
          <p:cNvSpPr/>
          <p:nvPr/>
        </p:nvSpPr>
        <p:spPr>
          <a:xfrm>
            <a:off x="152400" y="2286000"/>
            <a:ext cx="3048000" cy="1981200"/>
          </a:xfrm>
          <a:prstGeom prst="rightArrow">
            <a:avLst>
              <a:gd name="adj1" fmla="val 50000"/>
              <a:gd name="adj2" fmla="val 7840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300" b="1" dirty="0">
                <a:solidFill>
                  <a:srgbClr val="C00000"/>
                </a:solidFill>
              </a:rPr>
              <a:t>Symbols Used</a:t>
            </a:r>
          </a:p>
          <a:p>
            <a:pPr algn="ctr"/>
            <a:r>
              <a:rPr lang="en-US" sz="2300" b="1" dirty="0">
                <a:solidFill>
                  <a:srgbClr val="C00000"/>
                </a:solidFill>
              </a:rPr>
              <a:t> In</a:t>
            </a:r>
          </a:p>
          <a:p>
            <a:pPr algn="ctr"/>
            <a:r>
              <a:rPr lang="en-US" sz="2300" b="1" dirty="0">
                <a:solidFill>
                  <a:srgbClr val="C00000"/>
                </a:solidFill>
              </a:rPr>
              <a:t> ER Diagram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400" b="1" dirty="0">
              <a:solidFill>
                <a:schemeClr val="tx1"/>
              </a:solidFill>
            </a:endParaRPr>
          </a:p>
        </p:txBody>
      </p:sp>
      <p:pic>
        <p:nvPicPr>
          <p:cNvPr id="2050" name="Picture 2"/>
          <p:cNvPicPr>
            <a:picLocks noChangeAspect="1" noChangeArrowheads="1"/>
          </p:cNvPicPr>
          <p:nvPr/>
        </p:nvPicPr>
        <p:blipFill>
          <a:blip r:embed="rId2" cstate="print"/>
          <a:srcRect/>
          <a:stretch>
            <a:fillRect/>
          </a:stretch>
        </p:blipFill>
        <p:spPr bwMode="auto">
          <a:xfrm>
            <a:off x="456291" y="246185"/>
            <a:ext cx="8231418" cy="6365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400" u="sng" dirty="0">
                <a:solidFill>
                  <a:srgbClr val="C00000"/>
                </a:solidFill>
                <a:latin typeface="Arial Black" pitchFamily="34" charset="0"/>
              </a:rPr>
              <a:t>Steps Involved in Drawing an ER Diagram</a:t>
            </a:r>
          </a:p>
          <a:p>
            <a:pPr marL="514350" indent="-514350" fontAlgn="base">
              <a:spcAft>
                <a:spcPts val="600"/>
              </a:spcAft>
              <a:buClr>
                <a:srgbClr val="FF0000"/>
              </a:buClr>
              <a:buFont typeface="Arial" pitchFamily="34" charset="0"/>
              <a:buChar char="•"/>
            </a:pPr>
            <a:endParaRPr lang="en-US" sz="2400" dirty="0">
              <a:solidFill>
                <a:schemeClr val="tx1"/>
              </a:solidFill>
            </a:endParaRPr>
          </a:p>
          <a:p>
            <a:pPr marL="514350" indent="-514350" fontAlgn="base">
              <a:lnSpc>
                <a:spcPct val="150000"/>
              </a:lnSpc>
              <a:spcAft>
                <a:spcPts val="600"/>
              </a:spcAft>
              <a:buClr>
                <a:srgbClr val="FF0000"/>
              </a:buClr>
              <a:buFont typeface="Arial" pitchFamily="34" charset="0"/>
              <a:buChar char="•"/>
            </a:pPr>
            <a:r>
              <a:rPr lang="en-US" sz="2400" b="1" dirty="0">
                <a:solidFill>
                  <a:srgbClr val="002060"/>
                </a:solidFill>
              </a:rPr>
              <a:t>Identify the Entities</a:t>
            </a:r>
          </a:p>
          <a:p>
            <a:pPr marL="514350" indent="-514350" fontAlgn="base">
              <a:lnSpc>
                <a:spcPct val="150000"/>
              </a:lnSpc>
              <a:spcAft>
                <a:spcPts val="600"/>
              </a:spcAft>
              <a:buClr>
                <a:srgbClr val="FF0000"/>
              </a:buClr>
              <a:buFont typeface="Arial" pitchFamily="34" charset="0"/>
              <a:buChar char="•"/>
            </a:pPr>
            <a:r>
              <a:rPr lang="en-US" sz="2400" b="1" dirty="0">
                <a:solidFill>
                  <a:srgbClr val="002060"/>
                </a:solidFill>
              </a:rPr>
              <a:t>Identify the Relationship among the entities</a:t>
            </a:r>
          </a:p>
          <a:p>
            <a:pPr marL="514350" indent="-514350" fontAlgn="base">
              <a:lnSpc>
                <a:spcPct val="150000"/>
              </a:lnSpc>
              <a:spcAft>
                <a:spcPts val="600"/>
              </a:spcAft>
              <a:buClr>
                <a:srgbClr val="FF0000"/>
              </a:buClr>
              <a:buFont typeface="Arial" pitchFamily="34" charset="0"/>
              <a:buChar char="•"/>
            </a:pPr>
            <a:r>
              <a:rPr lang="en-US" sz="2400" b="1" dirty="0">
                <a:solidFill>
                  <a:srgbClr val="002060"/>
                </a:solidFill>
              </a:rPr>
              <a:t>Identify Various Attributes of each entity</a:t>
            </a:r>
          </a:p>
          <a:p>
            <a:pPr marL="514350" indent="-514350" fontAlgn="base">
              <a:lnSpc>
                <a:spcPct val="150000"/>
              </a:lnSpc>
              <a:spcAft>
                <a:spcPts val="600"/>
              </a:spcAft>
              <a:buClr>
                <a:srgbClr val="FF0000"/>
              </a:buClr>
              <a:buFont typeface="Arial" pitchFamily="34" charset="0"/>
              <a:buChar char="•"/>
            </a:pPr>
            <a:r>
              <a:rPr lang="en-US" sz="2400" b="1" dirty="0">
                <a:solidFill>
                  <a:srgbClr val="002060"/>
                </a:solidFill>
              </a:rPr>
              <a:t>Identify key Attributes</a:t>
            </a:r>
          </a:p>
          <a:p>
            <a:pPr marL="514350" indent="-514350" fontAlgn="base">
              <a:lnSpc>
                <a:spcPct val="150000"/>
              </a:lnSpc>
              <a:spcAft>
                <a:spcPts val="600"/>
              </a:spcAft>
              <a:buClr>
                <a:srgbClr val="FF0000"/>
              </a:buClr>
              <a:buFont typeface="Arial" pitchFamily="34" charset="0"/>
              <a:buChar char="•"/>
            </a:pPr>
            <a:r>
              <a:rPr lang="en-US" sz="2400" b="1" dirty="0">
                <a:solidFill>
                  <a:srgbClr val="002060"/>
                </a:solidFill>
              </a:rPr>
              <a:t>Identify Cardinality ratio</a:t>
            </a:r>
          </a:p>
          <a:p>
            <a:pPr marL="514350" indent="-514350" fontAlgn="base">
              <a:lnSpc>
                <a:spcPct val="150000"/>
              </a:lnSpc>
              <a:spcAft>
                <a:spcPts val="600"/>
              </a:spcAft>
              <a:buClr>
                <a:srgbClr val="FF0000"/>
              </a:buClr>
              <a:buFont typeface="Arial" pitchFamily="34" charset="0"/>
              <a:buChar char="•"/>
            </a:pPr>
            <a:r>
              <a:rPr lang="en-US" sz="2400" b="1" dirty="0">
                <a:solidFill>
                  <a:srgbClr val="002060"/>
                </a:solidFill>
              </a:rPr>
              <a:t>Represent Participation Constraints</a:t>
            </a:r>
          </a:p>
          <a:p>
            <a:pPr marL="514350" indent="-514350" fontAlgn="base">
              <a:spcAft>
                <a:spcPts val="600"/>
              </a:spcAft>
              <a:buClr>
                <a:srgbClr val="FF0000"/>
              </a:buClr>
            </a:pPr>
            <a:endParaRPr lang="en-US" sz="2400"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An Example Database Application</a:t>
            </a:r>
          </a:p>
        </p:txBody>
      </p:sp>
      <p:sp>
        <p:nvSpPr>
          <p:cNvPr id="2" name="Content Placeholder 1"/>
          <p:cNvSpPr>
            <a:spLocks noGrp="1"/>
          </p:cNvSpPr>
          <p:nvPr>
            <p:ph sz="quarter" idx="1"/>
          </p:nvPr>
        </p:nvSpPr>
        <p:spPr/>
        <p:txBody>
          <a:bodyPr>
            <a:normAutofit lnSpcReduction="10000"/>
          </a:bodyPr>
          <a:lstStyle/>
          <a:p>
            <a:pPr algn="just"/>
            <a:r>
              <a:rPr lang="en-US" dirty="0"/>
              <a:t>Requirements of the Company</a:t>
            </a:r>
          </a:p>
          <a:p>
            <a:pPr lvl="1" algn="just">
              <a:buClr>
                <a:schemeClr val="accent2"/>
              </a:buClr>
            </a:pPr>
            <a:endParaRPr lang="en-US" sz="2500" dirty="0"/>
          </a:p>
          <a:p>
            <a:pPr lvl="1" algn="just">
              <a:buClr>
                <a:schemeClr val="accent2"/>
              </a:buClr>
            </a:pPr>
            <a:r>
              <a:rPr lang="en-US" sz="2500" dirty="0">
                <a:latin typeface="Times New Roman" pitchFamily="18" charset="0"/>
                <a:cs typeface="Times New Roman" pitchFamily="18" charset="0"/>
              </a:rPr>
              <a:t>The company is organized into DEPARTMENTs. Each department has a name, number and an employee who </a:t>
            </a:r>
            <a:r>
              <a:rPr lang="en-US" sz="2500" i="1" dirty="0">
                <a:latin typeface="Times New Roman" pitchFamily="18" charset="0"/>
                <a:cs typeface="Times New Roman" pitchFamily="18" charset="0"/>
              </a:rPr>
              <a:t>manages </a:t>
            </a:r>
            <a:r>
              <a:rPr lang="en-US" sz="2500" dirty="0">
                <a:latin typeface="Times New Roman" pitchFamily="18" charset="0"/>
                <a:cs typeface="Times New Roman" pitchFamily="18" charset="0"/>
              </a:rPr>
              <a:t>the department. We keep track of the start date of the department</a:t>
            </a:r>
            <a:r>
              <a:rPr lang="en-US" sz="2500" i="1" dirty="0">
                <a:latin typeface="Times New Roman" pitchFamily="18" charset="0"/>
                <a:cs typeface="Times New Roman" pitchFamily="18" charset="0"/>
              </a:rPr>
              <a:t> </a:t>
            </a:r>
            <a:r>
              <a:rPr lang="en-US" sz="2500" dirty="0">
                <a:latin typeface="Times New Roman" pitchFamily="18" charset="0"/>
                <a:cs typeface="Times New Roman" pitchFamily="18" charset="0"/>
              </a:rPr>
              <a:t>manager.</a:t>
            </a:r>
            <a:r>
              <a:rPr lang="en-US" sz="2500" i="1" dirty="0">
                <a:latin typeface="Times New Roman" pitchFamily="18" charset="0"/>
                <a:cs typeface="Times New Roman" pitchFamily="18" charset="0"/>
              </a:rPr>
              <a:t> </a:t>
            </a:r>
            <a:r>
              <a:rPr lang="en-US" sz="2500" dirty="0">
                <a:latin typeface="Times New Roman" pitchFamily="18" charset="0"/>
                <a:cs typeface="Times New Roman" pitchFamily="18" charset="0"/>
              </a:rPr>
              <a:t>A department may have several locations.</a:t>
            </a:r>
          </a:p>
          <a:p>
            <a:pPr lvl="1" algn="just">
              <a:buClr>
                <a:schemeClr val="accent2"/>
              </a:buClr>
            </a:pPr>
            <a:endParaRPr lang="en-US" sz="2500" i="1" dirty="0">
              <a:latin typeface="Times New Roman" pitchFamily="18" charset="0"/>
              <a:cs typeface="Times New Roman" pitchFamily="18" charset="0"/>
            </a:endParaRPr>
          </a:p>
          <a:p>
            <a:pPr lvl="1" algn="just">
              <a:buClr>
                <a:schemeClr val="accent2"/>
              </a:buClr>
            </a:pPr>
            <a:r>
              <a:rPr lang="en-US" sz="2500" dirty="0">
                <a:latin typeface="Times New Roman" pitchFamily="18" charset="0"/>
                <a:cs typeface="Times New Roman" pitchFamily="18" charset="0"/>
              </a:rPr>
              <a:t>Each department</a:t>
            </a:r>
            <a:r>
              <a:rPr lang="en-US" sz="2500" i="1" dirty="0">
                <a:latin typeface="Times New Roman" pitchFamily="18" charset="0"/>
                <a:cs typeface="Times New Roman" pitchFamily="18" charset="0"/>
              </a:rPr>
              <a:t> controls </a:t>
            </a:r>
            <a:r>
              <a:rPr lang="en-US" sz="2500" dirty="0">
                <a:latin typeface="Times New Roman" pitchFamily="18" charset="0"/>
                <a:cs typeface="Times New Roman" pitchFamily="18" charset="0"/>
              </a:rPr>
              <a:t>a number of PROJECTs</a:t>
            </a:r>
            <a:r>
              <a:rPr lang="en-US" sz="2500" i="1" dirty="0">
                <a:latin typeface="Times New Roman" pitchFamily="18" charset="0"/>
                <a:cs typeface="Times New Roman" pitchFamily="18" charset="0"/>
              </a:rPr>
              <a:t>. </a:t>
            </a:r>
            <a:r>
              <a:rPr lang="en-US" sz="2500" dirty="0">
                <a:latin typeface="Times New Roman" pitchFamily="18" charset="0"/>
                <a:cs typeface="Times New Roman" pitchFamily="18" charset="0"/>
              </a:rPr>
              <a:t>Each project has a name, number and is</a:t>
            </a:r>
            <a:r>
              <a:rPr lang="en-US" sz="2500" i="1" dirty="0">
                <a:latin typeface="Times New Roman" pitchFamily="18" charset="0"/>
                <a:cs typeface="Times New Roman" pitchFamily="18" charset="0"/>
              </a:rPr>
              <a:t> </a:t>
            </a:r>
            <a:r>
              <a:rPr lang="en-US" sz="2500" dirty="0">
                <a:latin typeface="Times New Roman" pitchFamily="18" charset="0"/>
                <a:cs typeface="Times New Roman" pitchFamily="18" charset="0"/>
              </a:rPr>
              <a:t>located at a single location.</a:t>
            </a:r>
          </a:p>
          <a:p>
            <a:pPr algn="just"/>
            <a:endParaRPr lang="en-US" dirty="0"/>
          </a:p>
        </p:txBody>
      </p:sp>
      <p:sp>
        <p:nvSpPr>
          <p:cNvPr id="8" name="Footer Placeholder 7"/>
          <p:cNvSpPr>
            <a:spLocks noGrp="1"/>
          </p:cNvSpPr>
          <p:nvPr>
            <p:ph type="ftr" sz="quarter" idx="11"/>
          </p:nvPr>
        </p:nvSpPr>
        <p:spPr/>
        <p:txBody>
          <a:bodyPr/>
          <a:lstStyle/>
          <a:p>
            <a:endParaRPr 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Contd…</a:t>
            </a:r>
          </a:p>
        </p:txBody>
      </p:sp>
      <p:sp>
        <p:nvSpPr>
          <p:cNvPr id="2" name="Content Placeholder 1"/>
          <p:cNvSpPr>
            <a:spLocks noGrp="1"/>
          </p:cNvSpPr>
          <p:nvPr>
            <p:ph sz="quarter" idx="1"/>
          </p:nvPr>
        </p:nvSpPr>
        <p:spPr/>
        <p:txBody>
          <a:bodyPr>
            <a:normAutofit/>
          </a:bodyPr>
          <a:lstStyle/>
          <a:p>
            <a:pPr marL="603504" lvl="2" indent="-256032" algn="just">
              <a:spcBef>
                <a:spcPts val="400"/>
              </a:spcBef>
              <a:buFont typeface="Wingdings" pitchFamily="2" charset="2"/>
              <a:buChar char="Ø"/>
            </a:pPr>
            <a:r>
              <a:rPr lang="en-US" sz="2400" dirty="0">
                <a:latin typeface="Times New Roman" pitchFamily="18" charset="0"/>
                <a:cs typeface="Times New Roman" pitchFamily="18" charset="0"/>
              </a:rPr>
              <a:t>We store each EMPLOYEE’s social security number, address, salary, sex, and birth date. Each employee </a:t>
            </a:r>
            <a:r>
              <a:rPr lang="en-US" sz="2400" i="1" dirty="0">
                <a:latin typeface="Times New Roman" pitchFamily="18" charset="0"/>
                <a:cs typeface="Times New Roman" pitchFamily="18" charset="0"/>
              </a:rPr>
              <a:t>works for</a:t>
            </a:r>
            <a:r>
              <a:rPr lang="en-US" sz="2400" dirty="0">
                <a:latin typeface="Times New Roman" pitchFamily="18" charset="0"/>
                <a:cs typeface="Times New Roman" pitchFamily="18" charset="0"/>
              </a:rPr>
              <a:t> one department but may </a:t>
            </a:r>
            <a:r>
              <a:rPr lang="en-US" sz="2400" i="1" dirty="0">
                <a:latin typeface="Times New Roman" pitchFamily="18" charset="0"/>
                <a:cs typeface="Times New Roman" pitchFamily="18" charset="0"/>
              </a:rPr>
              <a:t>work on</a:t>
            </a:r>
            <a:r>
              <a:rPr lang="en-US" sz="2400" dirty="0">
                <a:latin typeface="Times New Roman" pitchFamily="18" charset="0"/>
                <a:cs typeface="Times New Roman" pitchFamily="18" charset="0"/>
              </a:rPr>
              <a:t> several projects. We keep track of the number of hours per week that an employee currently works on each project. We also keep track of the </a:t>
            </a:r>
            <a:r>
              <a:rPr lang="en-US" sz="2400" i="1" dirty="0">
                <a:latin typeface="Times New Roman" pitchFamily="18" charset="0"/>
                <a:cs typeface="Times New Roman" pitchFamily="18" charset="0"/>
              </a:rPr>
              <a:t>direct supervisor</a:t>
            </a:r>
            <a:r>
              <a:rPr lang="en-US" sz="2400" dirty="0">
                <a:latin typeface="Times New Roman" pitchFamily="18" charset="0"/>
                <a:cs typeface="Times New Roman" pitchFamily="18" charset="0"/>
              </a:rPr>
              <a:t> of each employee.</a:t>
            </a:r>
          </a:p>
          <a:p>
            <a:pPr marL="365760" lvl="1" indent="-256032" algn="just">
              <a:spcBef>
                <a:spcPts val="400"/>
              </a:spcBef>
              <a:buClr>
                <a:schemeClr val="accent2"/>
              </a:buClr>
              <a:buSzPct val="100000"/>
            </a:pPr>
            <a:endParaRPr lang="en-US" sz="2400" dirty="0">
              <a:latin typeface="Times New Roman" pitchFamily="18" charset="0"/>
              <a:cs typeface="Times New Roman" pitchFamily="18" charset="0"/>
            </a:endParaRPr>
          </a:p>
          <a:p>
            <a:pPr marL="603504" lvl="2" indent="-256032" algn="just">
              <a:spcBef>
                <a:spcPts val="400"/>
              </a:spcBef>
              <a:buFont typeface="Wingdings" pitchFamily="2" charset="2"/>
              <a:buChar char="Ø"/>
            </a:pPr>
            <a:r>
              <a:rPr lang="en-US" sz="2400" dirty="0">
                <a:latin typeface="Times New Roman" pitchFamily="18" charset="0"/>
                <a:cs typeface="Times New Roman" pitchFamily="18" charset="0"/>
              </a:rPr>
              <a:t>Each employee may </a:t>
            </a:r>
            <a:r>
              <a:rPr lang="en-US" sz="2400" i="1" dirty="0">
                <a:latin typeface="Times New Roman" pitchFamily="18" charset="0"/>
                <a:cs typeface="Times New Roman" pitchFamily="18" charset="0"/>
              </a:rPr>
              <a:t>have</a:t>
            </a:r>
            <a:r>
              <a:rPr lang="en-US" sz="2400" dirty="0">
                <a:latin typeface="Times New Roman" pitchFamily="18" charset="0"/>
                <a:cs typeface="Times New Roman" pitchFamily="18" charset="0"/>
              </a:rPr>
              <a:t> a number of DEPENDENTs. For each dependent, we keep track of their name, sex, birth date, and relationship to employee.</a:t>
            </a:r>
          </a:p>
          <a:p>
            <a:pPr algn="just">
              <a:buFont typeface="Wingdings" pitchFamily="2" charset="2"/>
              <a:buChar char="Ø"/>
            </a:pPr>
            <a:endParaRPr lang="en-US" dirty="0"/>
          </a:p>
        </p:txBody>
      </p:sp>
      <p:sp>
        <p:nvSpPr>
          <p:cNvPr id="8" name="Footer Placeholder 7"/>
          <p:cNvSpPr>
            <a:spLocks noGrp="1"/>
          </p:cNvSpPr>
          <p:nvPr>
            <p:ph type="ftr" sz="quarter" idx="11"/>
          </p:nvPr>
        </p:nvSpPr>
        <p:spPr/>
        <p:txBody>
          <a:bodyPr/>
          <a:lstStyle/>
          <a:p>
            <a:endParaRPr 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800" b="1" u="sng" dirty="0">
                <a:solidFill>
                  <a:srgbClr val="002060"/>
                </a:solidFill>
              </a:rPr>
              <a:t>Draw ER Diagram for a Company Database</a:t>
            </a:r>
          </a:p>
          <a:p>
            <a:pPr marL="514350" indent="-514350" fontAlgn="base">
              <a:spcAft>
                <a:spcPts val="600"/>
              </a:spcAft>
              <a:buClr>
                <a:srgbClr val="FF0000"/>
              </a:buClr>
            </a:pPr>
            <a:r>
              <a:rPr lang="en-US" sz="2400" b="1" dirty="0">
                <a:solidFill>
                  <a:schemeClr val="tx1"/>
                </a:solidFill>
              </a:rPr>
              <a:t>Scenario :</a:t>
            </a:r>
          </a:p>
          <a:p>
            <a:pPr fontAlgn="base">
              <a:spcAft>
                <a:spcPts val="600"/>
              </a:spcAft>
              <a:buClr>
                <a:srgbClr val="FF0000"/>
              </a:buClr>
            </a:pPr>
            <a:r>
              <a:rPr lang="en-US" sz="2400" dirty="0">
                <a:solidFill>
                  <a:schemeClr val="tx1"/>
                </a:solidFill>
              </a:rPr>
              <a:t>	</a:t>
            </a:r>
            <a:r>
              <a:rPr lang="en-US" sz="2200" b="1" dirty="0">
                <a:solidFill>
                  <a:srgbClr val="C00000"/>
                </a:solidFill>
              </a:rPr>
              <a:t>Tata Steels Private Limited wants to have a database application to store all the information generated in the company.</a:t>
            </a:r>
          </a:p>
          <a:p>
            <a:pPr algn="just" fontAlgn="base">
              <a:spcAft>
                <a:spcPts val="600"/>
              </a:spcAft>
              <a:buClr>
                <a:srgbClr val="FF0000"/>
              </a:buClr>
            </a:pPr>
            <a:r>
              <a:rPr lang="en-US" sz="2200" dirty="0">
                <a:solidFill>
                  <a:schemeClr val="tx1"/>
                </a:solidFill>
              </a:rPr>
              <a:t>	</a:t>
            </a:r>
          </a:p>
          <a:p>
            <a:pPr algn="just" fontAlgn="base">
              <a:spcAft>
                <a:spcPts val="600"/>
              </a:spcAft>
              <a:buClr>
                <a:srgbClr val="FF0000"/>
              </a:buClr>
            </a:pPr>
            <a:r>
              <a:rPr lang="en-US" sz="2200" dirty="0">
                <a:solidFill>
                  <a:schemeClr val="tx1"/>
                </a:solidFill>
              </a:rPr>
              <a:t>The company has many 5 Departments in it, each Department has many Employees working in it. Each Department has a manager, there can be only one manager for a Department. Every Employee should work for one or the other Department. Each Department controls many Projects. An employee works in more than one Project. Each Employee has Dependents. Every Employee is supervised by one or the other supervisor. A Department can control minimum of 1 and maximum of 5 projects.</a:t>
            </a:r>
          </a:p>
          <a:p>
            <a:pPr marL="514350" indent="-514350" fontAlgn="base">
              <a:spcAft>
                <a:spcPts val="600"/>
              </a:spcAft>
              <a:buClr>
                <a:srgbClr val="FF0000"/>
              </a:buClr>
            </a:pPr>
            <a:endParaRPr lang="en-US" sz="2400"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400" b="1"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1252027" y="89068"/>
            <a:ext cx="6639948" cy="6679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800" b="1" u="sng" dirty="0">
                <a:solidFill>
                  <a:srgbClr val="002060"/>
                </a:solidFill>
              </a:rPr>
              <a:t>Draw ER Diagram for a Movie Database</a:t>
            </a:r>
          </a:p>
          <a:p>
            <a:pPr marL="514350" indent="-514350" fontAlgn="base">
              <a:spcAft>
                <a:spcPts val="600"/>
              </a:spcAft>
              <a:buClr>
                <a:srgbClr val="FF0000"/>
              </a:buClr>
            </a:pPr>
            <a:r>
              <a:rPr lang="en-US" sz="2400" b="1" dirty="0">
                <a:solidFill>
                  <a:schemeClr val="tx1"/>
                </a:solidFill>
              </a:rPr>
              <a:t>Scenario :</a:t>
            </a:r>
          </a:p>
          <a:p>
            <a:pPr fontAlgn="base">
              <a:spcAft>
                <a:spcPts val="600"/>
              </a:spcAft>
              <a:buClr>
                <a:srgbClr val="FF0000"/>
              </a:buClr>
            </a:pPr>
            <a:r>
              <a:rPr lang="en-US" sz="2400" dirty="0">
                <a:solidFill>
                  <a:schemeClr val="tx1"/>
                </a:solidFill>
              </a:rPr>
              <a:t>	</a:t>
            </a:r>
            <a:r>
              <a:rPr lang="en-US" sz="2400" dirty="0"/>
              <a:t> </a:t>
            </a:r>
            <a:r>
              <a:rPr lang="en-US" sz="2200" b="1" dirty="0">
                <a:solidFill>
                  <a:srgbClr val="C00000"/>
                </a:solidFill>
              </a:rPr>
              <a:t>Sony Pictures Motion Picture Group wants to have a database application to store all the information generated in the company.</a:t>
            </a:r>
          </a:p>
          <a:p>
            <a:pPr fontAlgn="base">
              <a:spcAft>
                <a:spcPts val="600"/>
              </a:spcAft>
              <a:buClr>
                <a:srgbClr val="FF0000"/>
              </a:buClr>
            </a:pPr>
            <a:r>
              <a:rPr lang="en-US" sz="2200" dirty="0">
                <a:solidFill>
                  <a:schemeClr val="tx1"/>
                </a:solidFill>
              </a:rPr>
              <a:t>Sony Pictures Produces many Movies every year. Each Movie is contributed by various people like Actors, Producers, Directors, Choreographers, Screenplay Writers, etc involved in it. There can more than one actor/actress in each Movie. Each movie is rated by various rating agencies. A Movie can be any language.</a:t>
            </a:r>
          </a:p>
          <a:p>
            <a:pPr fontAlgn="base">
              <a:spcAft>
                <a:spcPts val="600"/>
              </a:spcAft>
              <a:buClr>
                <a:srgbClr val="FF0000"/>
              </a:buClr>
            </a:pPr>
            <a:endParaRPr lang="en-US" sz="2200" dirty="0">
              <a:solidFill>
                <a:schemeClr val="tx1"/>
              </a:solidFill>
            </a:endParaRPr>
          </a:p>
          <a:p>
            <a:pPr algn="just" fontAlgn="base">
              <a:spcAft>
                <a:spcPts val="600"/>
              </a:spcAft>
              <a:buClr>
                <a:srgbClr val="FF0000"/>
              </a:buClr>
            </a:pPr>
            <a:r>
              <a:rPr lang="en-US" sz="2200" dirty="0">
                <a:solidFill>
                  <a:schemeClr val="tx1"/>
                </a:solidFill>
              </a:rPr>
              <a:t>	</a:t>
            </a:r>
          </a:p>
          <a:p>
            <a:pPr marL="514350" indent="-514350" fontAlgn="base">
              <a:spcAft>
                <a:spcPts val="600"/>
              </a:spcAft>
              <a:buClr>
                <a:srgbClr val="FF0000"/>
              </a:buClr>
            </a:pPr>
            <a:endParaRPr lang="en-US" sz="2400" dirty="0">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800" b="1" u="sng" dirty="0">
                <a:solidFill>
                  <a:srgbClr val="002060"/>
                </a:solidFill>
              </a:rPr>
              <a:t>Draw ER Diagram for a Hospital Database</a:t>
            </a:r>
          </a:p>
          <a:p>
            <a:pPr marL="514350" indent="-514350" fontAlgn="base">
              <a:spcAft>
                <a:spcPts val="600"/>
              </a:spcAft>
              <a:buClr>
                <a:srgbClr val="FF0000"/>
              </a:buClr>
            </a:pPr>
            <a:r>
              <a:rPr lang="en-US" sz="2400" b="1" dirty="0">
                <a:solidFill>
                  <a:schemeClr val="tx1"/>
                </a:solidFill>
              </a:rPr>
              <a:t>Scenario :</a:t>
            </a:r>
          </a:p>
          <a:p>
            <a:pPr fontAlgn="base">
              <a:spcAft>
                <a:spcPts val="600"/>
              </a:spcAft>
              <a:buClr>
                <a:srgbClr val="FF0000"/>
              </a:buClr>
            </a:pPr>
            <a:r>
              <a:rPr lang="en-US" sz="2400" dirty="0">
                <a:solidFill>
                  <a:schemeClr val="tx1"/>
                </a:solidFill>
              </a:rPr>
              <a:t>	</a:t>
            </a:r>
            <a:r>
              <a:rPr lang="en-US" sz="2200" b="1" dirty="0">
                <a:solidFill>
                  <a:srgbClr val="C00000"/>
                </a:solidFill>
              </a:rPr>
              <a:t>KLE Hospital wants to have a database application to store all the information generated in the hospital.</a:t>
            </a:r>
          </a:p>
          <a:p>
            <a:pPr algn="just" fontAlgn="base">
              <a:spcAft>
                <a:spcPts val="600"/>
              </a:spcAft>
              <a:buClr>
                <a:srgbClr val="FF0000"/>
              </a:buClr>
            </a:pPr>
            <a:r>
              <a:rPr lang="en-US" sz="2200" dirty="0">
                <a:solidFill>
                  <a:schemeClr val="tx1"/>
                </a:solidFill>
              </a:rPr>
              <a:t>KLE Hospital wants to maintain each and every information that is generated in the hospital which includes Employees (Doctors, Lab Technicians, Nurses, Security Personnel, Administrators etc), Patients, Departments. There are many doctors who treat many patients. Each Doctor belongs to a particular department depending on his/her expertise. There are many departments in the hospital. Each department has a head. Nurses work for a particular department to serve the patients. Each department has a pharmacy, operation rooms, patient rooms (private, semi-private, general).</a:t>
            </a:r>
          </a:p>
          <a:p>
            <a:pPr fontAlgn="base">
              <a:spcAft>
                <a:spcPts val="600"/>
              </a:spcAft>
              <a:buClr>
                <a:srgbClr val="FF0000"/>
              </a:buClr>
            </a:pPr>
            <a:r>
              <a:rPr lang="en-US" sz="2200" dirty="0">
                <a:solidFill>
                  <a:schemeClr val="tx1"/>
                </a:solidFill>
              </a:rPr>
              <a:t> </a:t>
            </a:r>
          </a:p>
          <a:p>
            <a:pPr algn="just" fontAlgn="base">
              <a:spcAft>
                <a:spcPts val="600"/>
              </a:spcAft>
              <a:buClr>
                <a:srgbClr val="FF0000"/>
              </a:buClr>
            </a:pPr>
            <a:r>
              <a:rPr lang="en-US" sz="2200" dirty="0">
                <a:solidFill>
                  <a:schemeClr val="tx1"/>
                </a:solidFill>
              </a:rPr>
              <a:t>	</a:t>
            </a:r>
          </a:p>
          <a:p>
            <a:pPr marL="514350" indent="-514350" fontAlgn="base">
              <a:spcAft>
                <a:spcPts val="600"/>
              </a:spcAft>
              <a:buClr>
                <a:srgbClr val="FF0000"/>
              </a:buClr>
            </a:pPr>
            <a:endParaRPr lang="en-US" sz="2400" dirty="0">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p:cNvSpPr txBox="1">
            <a:spLocks noChangeArrowheads="1"/>
          </p:cNvSpPr>
          <p:nvPr/>
        </p:nvSpPr>
        <p:spPr>
          <a:xfrm>
            <a:off x="76200" y="76200"/>
            <a:ext cx="8991600" cy="67056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ctr" fontAlgn="base">
              <a:spcAft>
                <a:spcPts val="600"/>
              </a:spcAft>
              <a:buClr>
                <a:srgbClr val="FF0000"/>
              </a:buClr>
            </a:pPr>
            <a:r>
              <a:rPr lang="en-US" sz="2800" b="1" u="sng" dirty="0">
                <a:solidFill>
                  <a:srgbClr val="002060"/>
                </a:solidFill>
              </a:rPr>
              <a:t>Draw ER Diagram for a Train Reservation System</a:t>
            </a:r>
          </a:p>
          <a:p>
            <a:pPr marL="514350" indent="-514350" fontAlgn="base">
              <a:spcAft>
                <a:spcPts val="600"/>
              </a:spcAft>
              <a:buClr>
                <a:srgbClr val="FF0000"/>
              </a:buClr>
            </a:pPr>
            <a:r>
              <a:rPr lang="en-US" sz="2400" b="1" dirty="0">
                <a:solidFill>
                  <a:schemeClr val="tx1"/>
                </a:solidFill>
              </a:rPr>
              <a:t>Scenario :</a:t>
            </a:r>
          </a:p>
          <a:p>
            <a:pPr fontAlgn="base">
              <a:spcAft>
                <a:spcPts val="600"/>
              </a:spcAft>
              <a:buClr>
                <a:srgbClr val="FF0000"/>
              </a:buClr>
            </a:pPr>
            <a:r>
              <a:rPr lang="en-US" sz="2400" dirty="0">
                <a:solidFill>
                  <a:schemeClr val="tx1"/>
                </a:solidFill>
              </a:rPr>
              <a:t>	</a:t>
            </a:r>
            <a:r>
              <a:rPr lang="en-US" sz="2200" b="1" dirty="0">
                <a:solidFill>
                  <a:srgbClr val="C00000"/>
                </a:solidFill>
              </a:rPr>
              <a:t>Indian Railways wants to have a database application to store all the records for data analysis.</a:t>
            </a:r>
          </a:p>
          <a:p>
            <a:pPr algn="just" fontAlgn="base">
              <a:spcAft>
                <a:spcPts val="600"/>
              </a:spcAft>
              <a:buClr>
                <a:srgbClr val="FF0000"/>
              </a:buClr>
            </a:pPr>
            <a:r>
              <a:rPr lang="en-US" sz="2000" dirty="0">
                <a:solidFill>
                  <a:schemeClr val="tx1"/>
                </a:solidFill>
              </a:rPr>
              <a:t>There are many Trains in Indian Railways, each train has details like Train No, Train Name, Source, Destination and No of SL, AC1,AC2,AC3 seats. Each train is driven by Driver. Customer can book train seats after registration into the Indian Railways by giving basic details. Customer can book any number of seats from any source to destination on the availability of the seats. There are different types of seats Sleeper class, Ac Tier1, Ac Tier2, Ac Tier3. All the Seat Booking information should be maintained properly.</a:t>
            </a:r>
          </a:p>
          <a:p>
            <a:pPr algn="just" fontAlgn="base">
              <a:spcAft>
                <a:spcPts val="600"/>
              </a:spcAft>
              <a:buClr>
                <a:srgbClr val="FF0000"/>
              </a:buClr>
            </a:pPr>
            <a:endParaRPr lang="en-US" sz="2000" dirty="0">
              <a:solidFill>
                <a:schemeClr val="tx1"/>
              </a:solidFill>
            </a:endParaRPr>
          </a:p>
          <a:p>
            <a:pPr algn="just" fontAlgn="base">
              <a:spcAft>
                <a:spcPts val="600"/>
              </a:spcAft>
              <a:buClr>
                <a:srgbClr val="FF0000"/>
              </a:buClr>
            </a:pPr>
            <a:r>
              <a:rPr lang="en-US" sz="2000" dirty="0">
                <a:solidFill>
                  <a:schemeClr val="tx1"/>
                </a:solidFill>
              </a:rPr>
              <a:t>Consider the following details for Drawing ER Diagram,</a:t>
            </a:r>
          </a:p>
          <a:p>
            <a:pPr algn="just" fontAlgn="base">
              <a:spcAft>
                <a:spcPts val="600"/>
              </a:spcAft>
              <a:buClr>
                <a:srgbClr val="FF0000"/>
              </a:buClr>
            </a:pPr>
            <a:endParaRPr lang="en-US" sz="2000" dirty="0">
              <a:solidFill>
                <a:schemeClr val="tx1"/>
              </a:solidFill>
            </a:endParaRPr>
          </a:p>
          <a:p>
            <a:pPr algn="just" fontAlgn="base">
              <a:spcAft>
                <a:spcPts val="600"/>
              </a:spcAft>
              <a:buClr>
                <a:srgbClr val="FF0000"/>
              </a:buClr>
            </a:pPr>
            <a:r>
              <a:rPr lang="en-US" sz="2000" b="1" dirty="0">
                <a:solidFill>
                  <a:schemeClr val="tx1"/>
                </a:solidFill>
              </a:rPr>
              <a:t>Entities: </a:t>
            </a:r>
            <a:r>
              <a:rPr lang="en-US" sz="2000" b="1" dirty="0">
                <a:solidFill>
                  <a:srgbClr val="0070C0"/>
                </a:solidFill>
              </a:rPr>
              <a:t>TRAIN, DRIVER, BOOKING_INFO, CUSTOMER_INFO, TRAIN_FARES</a:t>
            </a:r>
          </a:p>
          <a:p>
            <a:pPr algn="just" fontAlgn="base">
              <a:spcAft>
                <a:spcPts val="600"/>
              </a:spcAft>
              <a:buClr>
                <a:srgbClr val="FF0000"/>
              </a:buClr>
            </a:pPr>
            <a:r>
              <a:rPr lang="en-US" sz="2000" b="1" dirty="0">
                <a:solidFill>
                  <a:schemeClr val="tx1"/>
                </a:solidFill>
              </a:rPr>
              <a:t>Relationships : </a:t>
            </a:r>
            <a:r>
              <a:rPr lang="en-US" sz="2000" b="1" dirty="0">
                <a:solidFill>
                  <a:srgbClr val="0070C0"/>
                </a:solidFill>
              </a:rPr>
              <a:t>Drives, Fares_from_each_src_to_Dest, Books_Seat, Seat_Enquiries</a:t>
            </a:r>
          </a:p>
          <a:p>
            <a:pPr fontAlgn="base">
              <a:spcAft>
                <a:spcPts val="600"/>
              </a:spcAft>
              <a:buClr>
                <a:srgbClr val="FF0000"/>
              </a:buClr>
            </a:pPr>
            <a:r>
              <a:rPr lang="en-US" sz="2200" dirty="0">
                <a:solidFill>
                  <a:schemeClr val="tx1"/>
                </a:solidFill>
              </a:rPr>
              <a:t> </a:t>
            </a:r>
          </a:p>
          <a:p>
            <a:pPr algn="just" fontAlgn="base">
              <a:spcAft>
                <a:spcPts val="600"/>
              </a:spcAft>
              <a:buClr>
                <a:srgbClr val="FF0000"/>
              </a:buClr>
            </a:pPr>
            <a:r>
              <a:rPr lang="en-US" sz="2200" dirty="0">
                <a:solidFill>
                  <a:schemeClr val="tx1"/>
                </a:solidFill>
              </a:rPr>
              <a:t>	</a:t>
            </a:r>
          </a:p>
          <a:p>
            <a:pPr marL="514350" indent="-514350" fontAlgn="base">
              <a:spcAft>
                <a:spcPts val="600"/>
              </a:spcAft>
              <a:buClr>
                <a:srgbClr val="FF0000"/>
              </a:buClr>
            </a:pPr>
            <a:endParaRPr lang="en-US" sz="24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IN" altLang="en-US"/>
              <a:t>Entities and Attributes:</a:t>
            </a:r>
          </a:p>
        </p:txBody>
      </p:sp>
      <p:pic>
        <p:nvPicPr>
          <p:cNvPr id="68611" name="Content Placeholder 4"/>
          <p:cNvPicPr>
            <a:picLocks noGrp="1" noChangeAspect="1" noChangeArrowheads="1"/>
          </p:cNvPicPr>
          <p:nvPr>
            <p:ph sz="quarter" idx="1"/>
          </p:nvPr>
        </p:nvPicPr>
        <p:blipFill>
          <a:blip r:embed="rId2" cstate="print"/>
          <a:srcRect/>
          <a:stretch>
            <a:fillRect/>
          </a:stretch>
        </p:blipFill>
        <p:spPr>
          <a:xfrm>
            <a:off x="304800" y="2747963"/>
            <a:ext cx="8382000" cy="2967037"/>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8000" dirty="0"/>
              <a:t>ER DIAGRAMS</a:t>
            </a:r>
            <a:endParaRPr lang="en-US" sz="8000"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609600" y="1752600"/>
            <a:ext cx="8229599" cy="41148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685800" y="1905000"/>
            <a:ext cx="8001000" cy="38862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Company Schema</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143000" y="1600200"/>
            <a:ext cx="7162800" cy="46482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457325" y="1881981"/>
            <a:ext cx="6229350" cy="3962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219200" y="457200"/>
            <a:ext cx="6629400" cy="7620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7D0D-AEB6-0324-86F7-19710EBFF999}"/>
              </a:ext>
            </a:extLst>
          </p:cNvPr>
          <p:cNvSpPr>
            <a:spLocks noGrp="1"/>
          </p:cNvSpPr>
          <p:nvPr>
            <p:ph type="title"/>
          </p:nvPr>
        </p:nvSpPr>
        <p:spPr/>
        <p:txBody>
          <a:bodyPr/>
          <a:lstStyle/>
          <a:p>
            <a:r>
              <a:rPr lang="en-US" dirty="0"/>
              <a:t>Institute Database</a:t>
            </a:r>
            <a:endParaRPr lang="en-IN" dirty="0"/>
          </a:p>
        </p:txBody>
      </p:sp>
      <p:sp>
        <p:nvSpPr>
          <p:cNvPr id="3" name="Content Placeholder 2">
            <a:extLst>
              <a:ext uri="{FF2B5EF4-FFF2-40B4-BE49-F238E27FC236}">
                <a16:creationId xmlns:a16="http://schemas.microsoft.com/office/drawing/2014/main" id="{2D4644EF-55CF-35EF-6874-C624EF8B9D65}"/>
              </a:ext>
            </a:extLst>
          </p:cNvPr>
          <p:cNvSpPr>
            <a:spLocks noGrp="1"/>
          </p:cNvSpPr>
          <p:nvPr>
            <p:ph idx="1"/>
          </p:nvPr>
        </p:nvSpPr>
        <p:spPr/>
        <p:txBody>
          <a:bodyPr>
            <a:normAutofit lnSpcReduction="10000"/>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Design an ER-Model for an educational institute which is required to record the student’s attendance and IA performance in all the subjects and inform the same to their parents. The institute will have many departments, each with its own faculty and Head of the department. The subjects the student’s study can be either elective or core. A faculty has to take at least one subject and at most 2 subjects and the subjects are not shared. The students take 3 tests and the average is computed by taking average of best two of the three scores. The model be designed to record only the CIE marks and not SEE marks. After the ER-Model, map it to relational schema by identifying Primary and Foreign keys.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242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0886-E951-0994-FCFE-84AD322BE96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0FC56B2-8A62-4FE9-8685-1791BC4E2C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990600"/>
            <a:ext cx="8229600" cy="4809498"/>
          </a:xfrm>
          <a:prstGeom prst="rect">
            <a:avLst/>
          </a:prstGeom>
          <a:noFill/>
          <a:ln>
            <a:noFill/>
          </a:ln>
        </p:spPr>
      </p:pic>
    </p:spTree>
    <p:extLst>
      <p:ext uri="{BB962C8B-B14F-4D97-AF65-F5344CB8AC3E}">
        <p14:creationId xmlns:p14="http://schemas.microsoft.com/office/powerpoint/2010/main" val="3389912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University database schema</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838200" y="1600200"/>
            <a:ext cx="7696200" cy="44958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Facebook Database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09600" y="1600200"/>
            <a:ext cx="7696200" cy="4648199"/>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Movies database schema</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609600" y="1219200"/>
            <a:ext cx="7467599" cy="48006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52400" y="152400"/>
            <a:ext cx="8686800" cy="6477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000" dirty="0"/>
          </a:p>
        </p:txBody>
      </p:sp>
      <p:pic>
        <p:nvPicPr>
          <p:cNvPr id="4" name="Picture 9" descr="C:\Users\Raghava\Downloads\2cfc93d7665f5d7728782700e50596e3.png"/>
          <p:cNvPicPr>
            <a:picLocks noChangeAspect="1" noChangeArrowheads="1"/>
          </p:cNvPicPr>
          <p:nvPr/>
        </p:nvPicPr>
        <p:blipFill>
          <a:blip r:embed="rId2" cstate="print"/>
          <a:srcRect/>
          <a:stretch>
            <a:fillRect/>
          </a:stretch>
        </p:blipFill>
        <p:spPr bwMode="auto">
          <a:xfrm>
            <a:off x="609600" y="762000"/>
            <a:ext cx="1916896" cy="1916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Oval 5"/>
          <p:cNvSpPr/>
          <p:nvPr/>
        </p:nvSpPr>
        <p:spPr>
          <a:xfrm>
            <a:off x="2895600" y="2438400"/>
            <a:ext cx="16002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Publisher</a:t>
            </a:r>
          </a:p>
        </p:txBody>
      </p:sp>
      <p:sp>
        <p:nvSpPr>
          <p:cNvPr id="7" name="Oval 6"/>
          <p:cNvSpPr/>
          <p:nvPr/>
        </p:nvSpPr>
        <p:spPr>
          <a:xfrm>
            <a:off x="2133600" y="3124200"/>
            <a:ext cx="14478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Edition</a:t>
            </a:r>
          </a:p>
        </p:txBody>
      </p:sp>
      <p:sp>
        <p:nvSpPr>
          <p:cNvPr id="8" name="Oval 7"/>
          <p:cNvSpPr/>
          <p:nvPr/>
        </p:nvSpPr>
        <p:spPr>
          <a:xfrm>
            <a:off x="2971800" y="990600"/>
            <a:ext cx="14478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Title</a:t>
            </a:r>
          </a:p>
        </p:txBody>
      </p:sp>
      <p:sp>
        <p:nvSpPr>
          <p:cNvPr id="9" name="Oval 8"/>
          <p:cNvSpPr/>
          <p:nvPr/>
        </p:nvSpPr>
        <p:spPr>
          <a:xfrm>
            <a:off x="609600" y="3200400"/>
            <a:ext cx="14478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Price</a:t>
            </a:r>
          </a:p>
        </p:txBody>
      </p:sp>
      <p:sp>
        <p:nvSpPr>
          <p:cNvPr id="10" name="Oval 9"/>
          <p:cNvSpPr/>
          <p:nvPr/>
        </p:nvSpPr>
        <p:spPr>
          <a:xfrm>
            <a:off x="2971800" y="1676400"/>
            <a:ext cx="14478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Author</a:t>
            </a:r>
          </a:p>
        </p:txBody>
      </p:sp>
      <p:cxnSp>
        <p:nvCxnSpPr>
          <p:cNvPr id="20" name="Straight Connector 19"/>
          <p:cNvCxnSpPr>
            <a:endCxn id="4" idx="2"/>
          </p:cNvCxnSpPr>
          <p:nvPr/>
        </p:nvCxnSpPr>
        <p:spPr>
          <a:xfrm rot="5400000" flipH="1" flipV="1">
            <a:off x="1247172" y="2879524"/>
            <a:ext cx="521504" cy="12024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2"/>
          </p:cNvCxnSpPr>
          <p:nvPr/>
        </p:nvCxnSpPr>
        <p:spPr>
          <a:xfrm rot="10800000" flipV="1">
            <a:off x="2514600" y="1981200"/>
            <a:ext cx="457200" cy="762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2"/>
          </p:cNvCxnSpPr>
          <p:nvPr/>
        </p:nvCxnSpPr>
        <p:spPr>
          <a:xfrm rot="10800000">
            <a:off x="2514600" y="2667000"/>
            <a:ext cx="381000" cy="762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514600" y="1295400"/>
            <a:ext cx="457200" cy="1524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1"/>
          </p:cNvCxnSpPr>
          <p:nvPr/>
        </p:nvCxnSpPr>
        <p:spPr>
          <a:xfrm rot="16200000" flipV="1">
            <a:off x="1928276" y="2796124"/>
            <a:ext cx="546474" cy="288226"/>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3295650" y="4191000"/>
            <a:ext cx="5162550" cy="2133601"/>
            <a:chOff x="2590800" y="2838449"/>
            <a:chExt cx="5162550" cy="2133601"/>
          </a:xfrm>
        </p:grpSpPr>
        <p:sp>
          <p:nvSpPr>
            <p:cNvPr id="5" name="Oval 4"/>
            <p:cNvSpPr/>
            <p:nvPr/>
          </p:nvSpPr>
          <p:spPr>
            <a:xfrm>
              <a:off x="4410074" y="2838449"/>
              <a:ext cx="1571625" cy="54292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u="sng" dirty="0"/>
                <a:t>SUB_CODE</a:t>
              </a:r>
            </a:p>
          </p:txBody>
        </p:sp>
        <p:cxnSp>
          <p:nvCxnSpPr>
            <p:cNvPr id="12" name="Straight Connector 11"/>
            <p:cNvCxnSpPr>
              <a:stCxn id="5" idx="4"/>
            </p:cNvCxnSpPr>
            <p:nvPr/>
          </p:nvCxnSpPr>
          <p:spPr>
            <a:xfrm rot="5400000">
              <a:off x="4912520" y="3650457"/>
              <a:ext cx="552451" cy="1428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362450" y="3657600"/>
              <a:ext cx="1714500" cy="514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rgbClr val="C00000"/>
                  </a:solidFill>
                </a:rPr>
                <a:t>SUBJECT</a:t>
              </a:r>
            </a:p>
          </p:txBody>
        </p:sp>
        <p:sp>
          <p:nvSpPr>
            <p:cNvPr id="45" name="Oval 44"/>
            <p:cNvSpPr/>
            <p:nvPr/>
          </p:nvSpPr>
          <p:spPr>
            <a:xfrm>
              <a:off x="6477000" y="3638550"/>
              <a:ext cx="1276350" cy="55245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SNAME</a:t>
              </a:r>
            </a:p>
          </p:txBody>
        </p:sp>
        <p:cxnSp>
          <p:nvCxnSpPr>
            <p:cNvPr id="46" name="Straight Connector 45"/>
            <p:cNvCxnSpPr>
              <a:stCxn id="41" idx="3"/>
              <a:endCxn id="45" idx="2"/>
            </p:cNvCxnSpPr>
            <p:nvPr/>
          </p:nvCxnSpPr>
          <p:spPr>
            <a:xfrm>
              <a:off x="6076950" y="3914775"/>
              <a:ext cx="400050" cy="158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2590800" y="3657600"/>
              <a:ext cx="13716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CREDITS</a:t>
              </a:r>
            </a:p>
          </p:txBody>
        </p:sp>
        <p:cxnSp>
          <p:nvCxnSpPr>
            <p:cNvPr id="50" name="Straight Connector 49"/>
            <p:cNvCxnSpPr>
              <a:stCxn id="49" idx="6"/>
              <a:endCxn id="41" idx="1"/>
            </p:cNvCxnSpPr>
            <p:nvPr/>
          </p:nvCxnSpPr>
          <p:spPr>
            <a:xfrm flipV="1">
              <a:off x="3962400" y="3914775"/>
              <a:ext cx="400050" cy="952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591050" y="4495800"/>
              <a:ext cx="1257300" cy="47625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err="1"/>
                <a:t>Course_Type</a:t>
              </a:r>
              <a:endParaRPr lang="en-US" sz="1600" b="1" dirty="0"/>
            </a:p>
          </p:txBody>
        </p:sp>
        <p:cxnSp>
          <p:nvCxnSpPr>
            <p:cNvPr id="59" name="Straight Connector 58"/>
            <p:cNvCxnSpPr>
              <a:stCxn id="41" idx="2"/>
              <a:endCxn id="57" idx="0"/>
            </p:cNvCxnSpPr>
            <p:nvPr/>
          </p:nvCxnSpPr>
          <p:spPr>
            <a:xfrm rot="5400000">
              <a:off x="5057775" y="4333875"/>
              <a:ext cx="323850" cy="1588"/>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Bank database schema</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609600" y="1447801"/>
            <a:ext cx="7696200" cy="46482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Bus Ticketing System</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85800" y="1600200"/>
            <a:ext cx="7848600" cy="46482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Airline database schema</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219200" y="1752600"/>
            <a:ext cx="7239000" cy="44196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F936-0B01-4FF7-AB6A-39F9B6CB0DE2}"/>
              </a:ext>
            </a:extLst>
          </p:cNvPr>
          <p:cNvSpPr>
            <a:spLocks noGrp="1"/>
          </p:cNvSpPr>
          <p:nvPr>
            <p:ph type="title"/>
          </p:nvPr>
        </p:nvSpPr>
        <p:spPr/>
        <p:txBody>
          <a:bodyPr/>
          <a:lstStyle/>
          <a:p>
            <a:r>
              <a:rPr lang="en-IN" dirty="0"/>
              <a:t>Hospital Management System</a:t>
            </a:r>
          </a:p>
        </p:txBody>
      </p:sp>
      <p:pic>
        <p:nvPicPr>
          <p:cNvPr id="5" name="Content Placeholder 4">
            <a:extLst>
              <a:ext uri="{FF2B5EF4-FFF2-40B4-BE49-F238E27FC236}">
                <a16:creationId xmlns:a16="http://schemas.microsoft.com/office/drawing/2014/main" id="{7C0585B9-D991-4080-AE2A-90E08D51ACBB}"/>
              </a:ext>
            </a:extLst>
          </p:cNvPr>
          <p:cNvPicPr>
            <a:picLocks noGrp="1" noChangeAspect="1"/>
          </p:cNvPicPr>
          <p:nvPr>
            <p:ph idx="1"/>
          </p:nvPr>
        </p:nvPicPr>
        <p:blipFill>
          <a:blip r:embed="rId2"/>
          <a:stretch>
            <a:fillRect/>
          </a:stretch>
        </p:blipFill>
        <p:spPr>
          <a:xfrm>
            <a:off x="304800" y="1600200"/>
            <a:ext cx="8610600" cy="4724399"/>
          </a:xfrm>
        </p:spPr>
      </p:pic>
    </p:spTree>
    <p:extLst>
      <p:ext uri="{BB962C8B-B14F-4D97-AF65-F5344CB8AC3E}">
        <p14:creationId xmlns:p14="http://schemas.microsoft.com/office/powerpoint/2010/main" val="2007477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5DD2-4856-4E3D-BE32-6808C8149D48}"/>
              </a:ext>
            </a:extLst>
          </p:cNvPr>
          <p:cNvSpPr>
            <a:spLocks noGrp="1"/>
          </p:cNvSpPr>
          <p:nvPr>
            <p:ph type="title"/>
          </p:nvPr>
        </p:nvSpPr>
        <p:spPr/>
        <p:txBody>
          <a:bodyPr>
            <a:normAutofit/>
          </a:bodyPr>
          <a:lstStyle/>
          <a:p>
            <a:pPr algn="l"/>
            <a:r>
              <a:rPr lang="en-US" sz="3600" b="1" i="1" dirty="0">
                <a:effectLst/>
                <a:latin typeface="Times New Roman" panose="02020603050405020304" pitchFamily="18" charset="0"/>
                <a:ea typeface="Times New Roman" panose="02020603050405020304" pitchFamily="18" charset="0"/>
              </a:rPr>
              <a:t>Library Database</a:t>
            </a:r>
            <a:r>
              <a:rPr lang="en-US" sz="3600" dirty="0">
                <a:effectLst/>
                <a:latin typeface="Times New Roman" panose="02020603050405020304" pitchFamily="18" charset="0"/>
                <a:ea typeface="Times New Roman" panose="02020603050405020304" pitchFamily="18" charset="0"/>
              </a:rPr>
              <a:t>:</a:t>
            </a:r>
            <a:endParaRPr lang="en-IN" sz="3600" dirty="0"/>
          </a:p>
        </p:txBody>
      </p:sp>
      <p:pic>
        <p:nvPicPr>
          <p:cNvPr id="4" name="image7.jpeg">
            <a:extLst>
              <a:ext uri="{FF2B5EF4-FFF2-40B4-BE49-F238E27FC236}">
                <a16:creationId xmlns:a16="http://schemas.microsoft.com/office/drawing/2014/main" id="{91D52C2A-913B-4511-8B5A-2D30D05CC56E}"/>
              </a:ext>
            </a:extLst>
          </p:cNvPr>
          <p:cNvPicPr>
            <a:picLocks noGrp="1"/>
          </p:cNvPicPr>
          <p:nvPr>
            <p:ph idx="1"/>
          </p:nvPr>
        </p:nvPicPr>
        <p:blipFill>
          <a:blip r:embed="rId2" cstate="print"/>
          <a:stretch>
            <a:fillRect/>
          </a:stretch>
        </p:blipFill>
        <p:spPr>
          <a:xfrm>
            <a:off x="457200" y="1600200"/>
            <a:ext cx="8229600" cy="4495799"/>
          </a:xfrm>
          <a:prstGeom prst="rect">
            <a:avLst/>
          </a:prstGeom>
        </p:spPr>
      </p:pic>
    </p:spTree>
    <p:extLst>
      <p:ext uri="{BB962C8B-B14F-4D97-AF65-F5344CB8AC3E}">
        <p14:creationId xmlns:p14="http://schemas.microsoft.com/office/powerpoint/2010/main" val="4076090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B6DB9-B8C3-45A3-942C-31A7BDD89384}"/>
              </a:ext>
            </a:extLst>
          </p:cNvPr>
          <p:cNvSpPr>
            <a:spLocks noGrp="1"/>
          </p:cNvSpPr>
          <p:nvPr>
            <p:ph type="title"/>
          </p:nvPr>
        </p:nvSpPr>
        <p:spPr/>
        <p:txBody>
          <a:bodyPr/>
          <a:lstStyle/>
          <a:p>
            <a:endParaRPr lang="en-IN"/>
          </a:p>
        </p:txBody>
      </p:sp>
      <p:pic>
        <p:nvPicPr>
          <p:cNvPr id="4" name="image8.png">
            <a:extLst>
              <a:ext uri="{FF2B5EF4-FFF2-40B4-BE49-F238E27FC236}">
                <a16:creationId xmlns:a16="http://schemas.microsoft.com/office/drawing/2014/main" id="{87D8539B-1286-4B31-93F2-941063091022}"/>
              </a:ext>
            </a:extLst>
          </p:cNvPr>
          <p:cNvPicPr>
            <a:picLocks noGrp="1"/>
          </p:cNvPicPr>
          <p:nvPr>
            <p:ph idx="1"/>
          </p:nvPr>
        </p:nvPicPr>
        <p:blipFill>
          <a:blip r:embed="rId2" cstate="print"/>
          <a:stretch>
            <a:fillRect/>
          </a:stretch>
        </p:blipFill>
        <p:spPr>
          <a:xfrm>
            <a:off x="685800" y="1672704"/>
            <a:ext cx="8000999" cy="4499495"/>
          </a:xfrm>
          <a:prstGeom prst="rect">
            <a:avLst/>
          </a:prstGeom>
        </p:spPr>
      </p:pic>
    </p:spTree>
    <p:extLst>
      <p:ext uri="{BB962C8B-B14F-4D97-AF65-F5344CB8AC3E}">
        <p14:creationId xmlns:p14="http://schemas.microsoft.com/office/powerpoint/2010/main" val="377597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52D1-82E1-492F-AD9F-8D7AD5A0E770}"/>
              </a:ext>
            </a:extLst>
          </p:cNvPr>
          <p:cNvSpPr>
            <a:spLocks noGrp="1"/>
          </p:cNvSpPr>
          <p:nvPr>
            <p:ph type="title"/>
          </p:nvPr>
        </p:nvSpPr>
        <p:spPr/>
        <p:txBody>
          <a:bodyPr/>
          <a:lstStyle/>
          <a:p>
            <a:r>
              <a:rPr lang="en-IN" dirty="0"/>
              <a:t>ORDER DATABASE</a:t>
            </a:r>
          </a:p>
        </p:txBody>
      </p:sp>
      <p:pic>
        <p:nvPicPr>
          <p:cNvPr id="4" name="image21.jpeg">
            <a:extLst>
              <a:ext uri="{FF2B5EF4-FFF2-40B4-BE49-F238E27FC236}">
                <a16:creationId xmlns:a16="http://schemas.microsoft.com/office/drawing/2014/main" id="{37CA2DB8-5A88-4DE0-B44A-A2FB524EA7D6}"/>
              </a:ext>
            </a:extLst>
          </p:cNvPr>
          <p:cNvPicPr>
            <a:picLocks noGrp="1"/>
          </p:cNvPicPr>
          <p:nvPr>
            <p:ph idx="1"/>
          </p:nvPr>
        </p:nvPicPr>
        <p:blipFill>
          <a:blip r:embed="rId2" cstate="print"/>
          <a:stretch>
            <a:fillRect/>
          </a:stretch>
        </p:blipFill>
        <p:spPr>
          <a:xfrm>
            <a:off x="762000" y="2110581"/>
            <a:ext cx="7848599" cy="3505200"/>
          </a:xfrm>
          <a:prstGeom prst="rect">
            <a:avLst/>
          </a:prstGeom>
        </p:spPr>
      </p:pic>
    </p:spTree>
    <p:extLst>
      <p:ext uri="{BB962C8B-B14F-4D97-AF65-F5344CB8AC3E}">
        <p14:creationId xmlns:p14="http://schemas.microsoft.com/office/powerpoint/2010/main" val="3833718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FFBC-DDE8-4301-AA3C-1A2093F6DFE7}"/>
              </a:ext>
            </a:extLst>
          </p:cNvPr>
          <p:cNvSpPr>
            <a:spLocks noGrp="1"/>
          </p:cNvSpPr>
          <p:nvPr>
            <p:ph type="title"/>
          </p:nvPr>
        </p:nvSpPr>
        <p:spPr/>
        <p:txBody>
          <a:bodyPr/>
          <a:lstStyle/>
          <a:p>
            <a:endParaRPr lang="en-IN" dirty="0"/>
          </a:p>
        </p:txBody>
      </p:sp>
      <p:pic>
        <p:nvPicPr>
          <p:cNvPr id="4" name="image22.png">
            <a:extLst>
              <a:ext uri="{FF2B5EF4-FFF2-40B4-BE49-F238E27FC236}">
                <a16:creationId xmlns:a16="http://schemas.microsoft.com/office/drawing/2014/main" id="{D036BD9F-1304-4180-A9B3-BF631B77926C}"/>
              </a:ext>
            </a:extLst>
          </p:cNvPr>
          <p:cNvPicPr>
            <a:picLocks noGrp="1"/>
          </p:cNvPicPr>
          <p:nvPr>
            <p:ph idx="1"/>
          </p:nvPr>
        </p:nvPicPr>
        <p:blipFill>
          <a:blip r:embed="rId2" cstate="print"/>
          <a:stretch>
            <a:fillRect/>
          </a:stretch>
        </p:blipFill>
        <p:spPr>
          <a:xfrm>
            <a:off x="589332" y="1600200"/>
            <a:ext cx="7965335" cy="4525963"/>
          </a:xfrm>
          <a:prstGeom prst="rect">
            <a:avLst/>
          </a:prstGeom>
        </p:spPr>
      </p:pic>
    </p:spTree>
    <p:extLst>
      <p:ext uri="{BB962C8B-B14F-4D97-AF65-F5344CB8AC3E}">
        <p14:creationId xmlns:p14="http://schemas.microsoft.com/office/powerpoint/2010/main" val="2423436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7B68-B8A1-41F3-9588-F015D4F1E422}"/>
              </a:ext>
            </a:extLst>
          </p:cNvPr>
          <p:cNvSpPr>
            <a:spLocks noGrp="1"/>
          </p:cNvSpPr>
          <p:nvPr>
            <p:ph type="title"/>
          </p:nvPr>
        </p:nvSpPr>
        <p:spPr/>
        <p:txBody>
          <a:bodyPr/>
          <a:lstStyle/>
          <a:p>
            <a:r>
              <a:rPr lang="en-IN" dirty="0"/>
              <a:t>MOVIE DATABASE</a:t>
            </a:r>
          </a:p>
        </p:txBody>
      </p:sp>
      <p:pic>
        <p:nvPicPr>
          <p:cNvPr id="4" name="image36.jpeg">
            <a:extLst>
              <a:ext uri="{FF2B5EF4-FFF2-40B4-BE49-F238E27FC236}">
                <a16:creationId xmlns:a16="http://schemas.microsoft.com/office/drawing/2014/main" id="{3F7ECF8D-D15D-4A55-809C-8A8B37743D06}"/>
              </a:ext>
            </a:extLst>
          </p:cNvPr>
          <p:cNvPicPr>
            <a:picLocks noGrp="1"/>
          </p:cNvPicPr>
          <p:nvPr>
            <p:ph idx="1"/>
          </p:nvPr>
        </p:nvPicPr>
        <p:blipFill>
          <a:blip r:embed="rId2" cstate="print"/>
          <a:stretch>
            <a:fillRect/>
          </a:stretch>
        </p:blipFill>
        <p:spPr>
          <a:xfrm>
            <a:off x="457200" y="1869853"/>
            <a:ext cx="8229600" cy="3986657"/>
          </a:xfrm>
          <a:prstGeom prst="rect">
            <a:avLst/>
          </a:prstGeom>
        </p:spPr>
      </p:pic>
    </p:spTree>
    <p:extLst>
      <p:ext uri="{BB962C8B-B14F-4D97-AF65-F5344CB8AC3E}">
        <p14:creationId xmlns:p14="http://schemas.microsoft.com/office/powerpoint/2010/main" val="1937729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BEF0-8CA8-4295-90C3-30967250AFB4}"/>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DF1F1420-3898-4372-9A6C-0E6D4ECCB0B2}"/>
              </a:ext>
            </a:extLst>
          </p:cNvPr>
          <p:cNvPicPr>
            <a:picLocks noGrp="1" noChangeAspect="1"/>
          </p:cNvPicPr>
          <p:nvPr>
            <p:ph idx="1"/>
          </p:nvPr>
        </p:nvPicPr>
        <p:blipFill>
          <a:blip r:embed="rId2"/>
          <a:stretch>
            <a:fillRect/>
          </a:stretch>
        </p:blipFill>
        <p:spPr>
          <a:xfrm>
            <a:off x="838200" y="1417638"/>
            <a:ext cx="7848600" cy="4906961"/>
          </a:xfrm>
        </p:spPr>
      </p:pic>
    </p:spTree>
    <p:extLst>
      <p:ext uri="{BB962C8B-B14F-4D97-AF65-F5344CB8AC3E}">
        <p14:creationId xmlns:p14="http://schemas.microsoft.com/office/powerpoint/2010/main" val="115375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Different Types of Attributes in ER Model</a:t>
            </a:r>
            <a:endParaRPr lang="en-US" sz="22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pPr>
            <a:endParaRPr lang="en-US" sz="2000" dirty="0"/>
          </a:p>
        </p:txBody>
      </p:sp>
      <p:pic>
        <p:nvPicPr>
          <p:cNvPr id="1026" name="Picture 2" descr="E:\ACADEMIC DATA RVP\DBMS DATA\DBMS 2020-21\Attributes-in-DBMS-Types.png"/>
          <p:cNvPicPr>
            <a:picLocks noChangeAspect="1" noChangeArrowheads="1"/>
          </p:cNvPicPr>
          <p:nvPr/>
        </p:nvPicPr>
        <p:blipFill>
          <a:blip r:embed="rId2" cstate="print"/>
          <a:srcRect/>
          <a:stretch>
            <a:fillRect/>
          </a:stretch>
        </p:blipFill>
        <p:spPr bwMode="auto">
          <a:xfrm>
            <a:off x="608868" y="1600200"/>
            <a:ext cx="8001732" cy="38290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FC1F-DB9C-F34C-2D11-2BEB16F01965}"/>
              </a:ext>
            </a:extLst>
          </p:cNvPr>
          <p:cNvSpPr>
            <a:spLocks noGrp="1"/>
          </p:cNvSpPr>
          <p:nvPr>
            <p:ph type="title"/>
          </p:nvPr>
        </p:nvSpPr>
        <p:spPr/>
        <p:txBody>
          <a:bodyPr/>
          <a:lstStyle/>
          <a:p>
            <a:r>
              <a:rPr lang="en-US" sz="4400" dirty="0">
                <a:effectLst/>
                <a:latin typeface="Times New Roman" panose="02020603050405020304" pitchFamily="18" charset="0"/>
                <a:ea typeface="Calibri" panose="020F0502020204030204" pitchFamily="34" charset="0"/>
                <a:cs typeface="Times New Roman" panose="02020603050405020304" pitchFamily="18" charset="0"/>
              </a:rPr>
              <a:t>National Hockey League (NHL)</a:t>
            </a:r>
            <a:endParaRPr lang="en-IN" dirty="0"/>
          </a:p>
        </p:txBody>
      </p:sp>
      <p:sp>
        <p:nvSpPr>
          <p:cNvPr id="3" name="Content Placeholder 2">
            <a:extLst>
              <a:ext uri="{FF2B5EF4-FFF2-40B4-BE49-F238E27FC236}">
                <a16:creationId xmlns:a16="http://schemas.microsoft.com/office/drawing/2014/main" id="{22F04AC7-6982-DB5A-F177-D1CB7E05D9A9}"/>
              </a:ext>
            </a:extLst>
          </p:cNvPr>
          <p:cNvSpPr>
            <a:spLocks noGrp="1"/>
          </p:cNvSpPr>
          <p:nvPr>
            <p:ph idx="1"/>
          </p:nvPr>
        </p:nvSpPr>
        <p:spPr/>
        <p:txBody>
          <a:bodyPr/>
          <a:lstStyle/>
          <a:p>
            <a:pPr marL="342900" lvl="0" indent="-342900">
              <a:lnSpc>
                <a:spcPct val="115000"/>
              </a:lnSpc>
              <a:spcAft>
                <a:spcPts val="10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Suppose you are given the following requirements for a simple database for the National Hockey League (NHL):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NHL has many teams,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each team has a name, a city, a coach, a captain, and a set of players,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each player belongs to only one team,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each player has a name, a position (such as left wing or goalie), a skill level, and a set of injury records,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team captain is also a player,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game is played between two teams (referred to as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host_team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guest_team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has a date (such as May 11th, 1999) and a score (such as 4 to 2).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27614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BCBC-7073-4E4A-86CE-7D77DAF44AD2}"/>
              </a:ext>
            </a:extLst>
          </p:cNvPr>
          <p:cNvSpPr>
            <a:spLocks noGrp="1"/>
          </p:cNvSpPr>
          <p:nvPr>
            <p:ph type="title"/>
          </p:nvPr>
        </p:nvSpPr>
        <p:spPr/>
        <p:txBody>
          <a:bodyPr/>
          <a:lstStyle/>
          <a:p>
            <a:r>
              <a:rPr lang="en-IN" dirty="0"/>
              <a:t>NHL</a:t>
            </a:r>
          </a:p>
        </p:txBody>
      </p:sp>
      <p:pic>
        <p:nvPicPr>
          <p:cNvPr id="5" name="Content Placeholder 4">
            <a:extLst>
              <a:ext uri="{FF2B5EF4-FFF2-40B4-BE49-F238E27FC236}">
                <a16:creationId xmlns:a16="http://schemas.microsoft.com/office/drawing/2014/main" id="{5EB12248-150B-4923-A765-F05374E0E1B7}"/>
              </a:ext>
            </a:extLst>
          </p:cNvPr>
          <p:cNvPicPr>
            <a:picLocks noGrp="1" noChangeAspect="1"/>
          </p:cNvPicPr>
          <p:nvPr>
            <p:ph idx="1"/>
          </p:nvPr>
        </p:nvPicPr>
        <p:blipFill>
          <a:blip r:embed="rId2"/>
          <a:stretch>
            <a:fillRect/>
          </a:stretch>
        </p:blipFill>
        <p:spPr>
          <a:xfrm>
            <a:off x="457200" y="1417638"/>
            <a:ext cx="8229599" cy="5059362"/>
          </a:xfrm>
        </p:spPr>
      </p:pic>
    </p:spTree>
    <p:extLst>
      <p:ext uri="{BB962C8B-B14F-4D97-AF65-F5344CB8AC3E}">
        <p14:creationId xmlns:p14="http://schemas.microsoft.com/office/powerpoint/2010/main" val="2310780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AE10-10F1-40A5-917A-CE7CCE6E1C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EB1BAC-934A-4D54-AA60-93CBF927949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FB85CC2-88C9-43C1-8AD9-1D4F2F9F4533}"/>
              </a:ext>
            </a:extLst>
          </p:cNvPr>
          <p:cNvPicPr>
            <a:picLocks noChangeAspect="1"/>
          </p:cNvPicPr>
          <p:nvPr/>
        </p:nvPicPr>
        <p:blipFill>
          <a:blip r:embed="rId2"/>
          <a:stretch>
            <a:fillRect/>
          </a:stretch>
        </p:blipFill>
        <p:spPr>
          <a:xfrm>
            <a:off x="457200" y="1462087"/>
            <a:ext cx="8381999" cy="5121275"/>
          </a:xfrm>
          <a:prstGeom prst="rect">
            <a:avLst/>
          </a:prstGeom>
        </p:spPr>
      </p:pic>
    </p:spTree>
    <p:extLst>
      <p:ext uri="{BB962C8B-B14F-4D97-AF65-F5344CB8AC3E}">
        <p14:creationId xmlns:p14="http://schemas.microsoft.com/office/powerpoint/2010/main" val="25279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1898-E6D5-2A61-D387-705F647BCC28}"/>
              </a:ext>
            </a:extLst>
          </p:cNvPr>
          <p:cNvSpPr>
            <a:spLocks noGrp="1"/>
          </p:cNvSpPr>
          <p:nvPr>
            <p:ph type="title"/>
          </p:nvPr>
        </p:nvSpPr>
        <p:spPr/>
        <p:txBody>
          <a:bodyPr/>
          <a:lstStyle/>
          <a:p>
            <a:r>
              <a:rPr lang="en-IN" sz="4400" dirty="0">
                <a:effectLst/>
                <a:latin typeface="Times New Roman" panose="02020603050405020304" pitchFamily="18" charset="0"/>
                <a:ea typeface="Calibri" panose="020F0502020204030204" pitchFamily="34" charset="0"/>
                <a:cs typeface="Times New Roman" panose="02020603050405020304" pitchFamily="18" charset="0"/>
              </a:rPr>
              <a:t>Cab Management System</a:t>
            </a:r>
            <a:endParaRPr lang="en-IN" dirty="0"/>
          </a:p>
        </p:txBody>
      </p:sp>
      <p:sp>
        <p:nvSpPr>
          <p:cNvPr id="3" name="Content Placeholder 2">
            <a:extLst>
              <a:ext uri="{FF2B5EF4-FFF2-40B4-BE49-F238E27FC236}">
                <a16:creationId xmlns:a16="http://schemas.microsoft.com/office/drawing/2014/main" id="{C0B7BDCF-1CDD-CAB4-7AE7-3909BBD01696}"/>
              </a:ext>
            </a:extLst>
          </p:cNvPr>
          <p:cNvSpPr>
            <a:spLocks noGrp="1"/>
          </p:cNvSpPr>
          <p:nvPr>
            <p:ph idx="1"/>
          </p:nvPr>
        </p:nvSpPr>
        <p:spPr/>
        <p:txBody>
          <a:bodyPr>
            <a:normAutofit fontScale="85000" lnSpcReduction="10000"/>
          </a:bodyPr>
          <a:lstStyle/>
          <a:p>
            <a:pPr marL="0" lvl="0" indent="0" algn="just">
              <a:lnSpc>
                <a:spcPct val="107000"/>
              </a:lnSpc>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The latest cab services agency in the city has approached you to develop a Cab Management System for them. They would be using this software to efficiently manage and track different cabs that are operated by them.</a:t>
            </a:r>
          </a:p>
          <a:p>
            <a:pPr marL="114300" indent="0" algn="just">
              <a:lnSpc>
                <a:spcPct val="107000"/>
              </a:lnSpc>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 </a:t>
            </a:r>
          </a:p>
          <a:p>
            <a:pPr marL="114300" indent="0" algn="just">
              <a:lnSpc>
                <a:spcPct val="107000"/>
              </a:lnSpc>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Cabs are solely owned by the agency. They hire people in contracts to drive the cabs. A cab can be uniquely identified by, like any other vehicle in the country, its license plate. A few different categories of cars are available from different manufacturers. And a few of them are AC cars.</a:t>
            </a:r>
          </a:p>
          <a:p>
            <a:pPr marL="114300" indent="0" algn="just">
              <a:lnSpc>
                <a:spcPct val="107000"/>
              </a:lnSpc>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Cab drivers are given an identification card while joining. The ID card contains his name, permanent address, phone number, and date of joining, duration of contract. Also, a unique alphanumeric code is assigned to each number.</a:t>
            </a:r>
          </a:p>
          <a:p>
            <a:pPr marL="114300" indent="0" algn="just">
              <a:lnSpc>
                <a:spcPct val="107000"/>
              </a:lnSpc>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The agency provides service from 8 AM to 8 PM. whenever any passenger books a cab, an available cab is allocated for him. The booking receipt given to the passenger contains the car #, source and destination places. Once he reaches the destination, he signs on a duplicate copy of the receipt and gives back to the driver. Driver must submit this duplicate copy signed by the passenger at the agency for confirmation.</a:t>
            </a:r>
          </a:p>
          <a:p>
            <a:pPr marL="114300" indent="0" algn="just">
              <a:lnSpc>
                <a:spcPct val="107000"/>
              </a:lnSpc>
              <a:buNone/>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To evaluate their quality of service, the agency also wants a (optional) customer satisfaction survey, where passengers can provide feedback about their journey through the agency's website</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114300" indent="0" algn="just">
              <a:lnSpc>
                <a:spcPct val="1070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72931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9045-898B-D3C2-44F2-822E0ACB7A78}"/>
              </a:ext>
            </a:extLst>
          </p:cNvPr>
          <p:cNvSpPr>
            <a:spLocks noGrp="1"/>
          </p:cNvSpPr>
          <p:nvPr>
            <p:ph type="title"/>
          </p:nvPr>
        </p:nvSpPr>
        <p:spPr/>
        <p:txBody>
          <a:bodyPr/>
          <a:lstStyle/>
          <a:p>
            <a:endParaRPr lang="en-IN"/>
          </a:p>
        </p:txBody>
      </p:sp>
      <p:pic>
        <p:nvPicPr>
          <p:cNvPr id="4" name="Content Placeholder 3" descr="Solution screenshot">
            <a:extLst>
              <a:ext uri="{FF2B5EF4-FFF2-40B4-BE49-F238E27FC236}">
                <a16:creationId xmlns:a16="http://schemas.microsoft.com/office/drawing/2014/main" id="{174AEBB3-D8F9-4DFF-0208-65ABC615440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7391399" cy="5638800"/>
          </a:xfrm>
          <a:prstGeom prst="rect">
            <a:avLst/>
          </a:prstGeom>
          <a:noFill/>
          <a:ln>
            <a:noFill/>
          </a:ln>
        </p:spPr>
      </p:pic>
    </p:spTree>
    <p:extLst>
      <p:ext uri="{BB962C8B-B14F-4D97-AF65-F5344CB8AC3E}">
        <p14:creationId xmlns:p14="http://schemas.microsoft.com/office/powerpoint/2010/main" val="2235463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0C7F-2B07-C078-314B-9F414E4A32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397D97-8DAD-F633-438E-0D5FCC4EF54F}"/>
              </a:ext>
            </a:extLst>
          </p:cNvPr>
          <p:cNvSpPr>
            <a:spLocks noGrp="1"/>
          </p:cNvSpPr>
          <p:nvPr>
            <p:ph idx="1"/>
          </p:nvPr>
        </p:nvSpPr>
        <p:spPr/>
        <p:txBody>
          <a:bodyPr>
            <a:normAutofit fontScale="47500" lnSpcReduction="20000"/>
          </a:bodyPr>
          <a:lstStyle/>
          <a:p>
            <a:pPr marL="0" indent="0" algn="just">
              <a:lnSpc>
                <a:spcPct val="150000"/>
              </a:lnSpc>
              <a:spcAft>
                <a:spcPts val="800"/>
              </a:spcAft>
              <a:buNone/>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Suppose that you are a database designer and you have been approached to design a database for CAR INSURANCE COMPANY. Design an ER diagram according to the requirements mentioned below: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a. The company keep track of customer information like id, name, address and phone.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b. Company stores the details of cars like registration number, engine number, model, price, colour etc that is owned by customers.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c. Company records accidents (if any) that each car has made using the attributes like accident identifier, location, time and date of accident.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d. Company also maintains the license information of customers i.e., license number, issue date and expiry date.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e. Mention the appropriate participation constraints and cardinality ratios.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92858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56A2-1525-FB47-9626-85BCED0899D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7D58AC3-4B15-1908-1407-026E9CB5527D}"/>
              </a:ext>
            </a:extLst>
          </p:cNvPr>
          <p:cNvPicPr>
            <a:picLocks noGrp="1" noChangeAspect="1"/>
          </p:cNvPicPr>
          <p:nvPr>
            <p:ph idx="1"/>
          </p:nvPr>
        </p:nvPicPr>
        <p:blipFill>
          <a:blip r:embed="rId2"/>
          <a:stretch>
            <a:fillRect/>
          </a:stretch>
        </p:blipFill>
        <p:spPr>
          <a:xfrm>
            <a:off x="1257300" y="1676400"/>
            <a:ext cx="6629400" cy="4571999"/>
          </a:xfrm>
          <a:prstGeom prst="rect">
            <a:avLst/>
          </a:prstGeom>
        </p:spPr>
      </p:pic>
    </p:spTree>
    <p:extLst>
      <p:ext uri="{BB962C8B-B14F-4D97-AF65-F5344CB8AC3E}">
        <p14:creationId xmlns:p14="http://schemas.microsoft.com/office/powerpoint/2010/main" val="2365866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EB88028A-A538-76E8-4379-15FB0C5C2527}"/>
              </a:ext>
            </a:extLst>
          </p:cNvPr>
          <p:cNvSpPr txBox="1">
            <a:spLocks noChangeArrowheads="1"/>
          </p:cNvSpPr>
          <p:nvPr/>
        </p:nvSpPr>
        <p:spPr bwMode="auto">
          <a:xfrm>
            <a:off x="838200" y="6397625"/>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eaLnBrk="1" hangingPunct="1">
              <a:buSzPct val="100000"/>
            </a:pPr>
            <a:r>
              <a:rPr lang="en-US" altLang="en-US" sz="900">
                <a:solidFill>
                  <a:srgbClr val="000000"/>
                </a:solidFill>
              </a:rPr>
              <a:t>Copyright © 2007 Ramez Elmasri and Shamkant B. Navathe</a:t>
            </a:r>
          </a:p>
        </p:txBody>
      </p:sp>
      <p:sp>
        <p:nvSpPr>
          <p:cNvPr id="4099" name="Text Box 2">
            <a:extLst>
              <a:ext uri="{FF2B5EF4-FFF2-40B4-BE49-F238E27FC236}">
                <a16:creationId xmlns:a16="http://schemas.microsoft.com/office/drawing/2014/main" id="{8078B339-FA21-18EF-A9EE-6CDE28FAD66E}"/>
              </a:ext>
            </a:extLst>
          </p:cNvPr>
          <p:cNvSpPr txBox="1">
            <a:spLocks noChangeArrowheads="1"/>
          </p:cNvSpPr>
          <p:nvPr/>
        </p:nvSpPr>
        <p:spPr bwMode="auto">
          <a:xfrm>
            <a:off x="228600" y="152400"/>
            <a:ext cx="7086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sp>
        <p:nvSpPr>
          <p:cNvPr id="4100" name="Text Box 3">
            <a:extLst>
              <a:ext uri="{FF2B5EF4-FFF2-40B4-BE49-F238E27FC236}">
                <a16:creationId xmlns:a16="http://schemas.microsoft.com/office/drawing/2014/main" id="{071A171B-50EB-55C3-1EEB-C459D3EFDAA7}"/>
              </a:ext>
            </a:extLst>
          </p:cNvPr>
          <p:cNvSpPr txBox="1">
            <a:spLocks noChangeArrowheads="1"/>
          </p:cNvSpPr>
          <p:nvPr/>
        </p:nvSpPr>
        <p:spPr bwMode="auto">
          <a:xfrm>
            <a:off x="304800" y="2590800"/>
            <a:ext cx="6629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r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eaLnBrk="1" hangingPunct="1">
              <a:spcBef>
                <a:spcPts val="800"/>
              </a:spcBef>
              <a:buSzPct val="60000"/>
            </a:pPr>
            <a:r>
              <a:rPr lang="en-US" altLang="en-US" sz="3200">
                <a:solidFill>
                  <a:srgbClr val="333399"/>
                </a:solidFill>
              </a:rPr>
              <a:t>Relational Database Design by ER-to-Relational Mapping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EA978C3-3AC0-01BE-6CAE-4F32E12AD1EF}"/>
              </a:ext>
            </a:extLst>
          </p:cNvPr>
          <p:cNvSpPr>
            <a:spLocks noChangeArrowheads="1"/>
          </p:cNvSpPr>
          <p:nvPr/>
        </p:nvSpPr>
        <p:spPr bwMode="auto">
          <a:xfrm>
            <a:off x="611188" y="1720850"/>
            <a:ext cx="77057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3200">
                <a:solidFill>
                  <a:schemeClr val="tx1"/>
                </a:solidFill>
                <a:latin typeface="Times New Roman" panose="02020603050405020304" pitchFamily="18" charset="0"/>
                <a:cs typeface="Times New Roman" panose="02020603050405020304" pitchFamily="18" charset="0"/>
              </a:rPr>
              <a:t>In Database Management Systems, ER stands for Entity-Relationship. ER modelling help to figure out the set of entities, attributes of each entitiy, and the relationship that is shared between entities. In other words it helps us to explain the logical structure of databases.</a:t>
            </a:r>
          </a:p>
        </p:txBody>
      </p:sp>
      <p:sp>
        <p:nvSpPr>
          <p:cNvPr id="6147" name="Rectangle 3">
            <a:extLst>
              <a:ext uri="{FF2B5EF4-FFF2-40B4-BE49-F238E27FC236}">
                <a16:creationId xmlns:a16="http://schemas.microsoft.com/office/drawing/2014/main" id="{1A27F7B3-4587-A170-A85A-5147DC023851}"/>
              </a:ext>
            </a:extLst>
          </p:cNvPr>
          <p:cNvSpPr>
            <a:spLocks noChangeArrowheads="1"/>
          </p:cNvSpPr>
          <p:nvPr/>
        </p:nvSpPr>
        <p:spPr bwMode="auto">
          <a:xfrm>
            <a:off x="684213" y="549275"/>
            <a:ext cx="5975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ER-To-Relational</a:t>
            </a:r>
            <a:r>
              <a:rPr lang="en-US" altLang="en-US" b="1" dirty="0">
                <a:solidFill>
                  <a:srgbClr val="C00000"/>
                </a:solidFill>
              </a:rPr>
              <a:t> </a:t>
            </a:r>
            <a:r>
              <a:rPr lang="en-US" altLang="en-US" sz="3200" b="1" dirty="0">
                <a:solidFill>
                  <a:srgbClr val="C00000"/>
                </a:solidFill>
              </a:rPr>
              <a:t>Mapping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64838F0D-581A-F2B3-2855-1A3153668CC2}"/>
              </a:ext>
            </a:extLst>
          </p:cNvPr>
          <p:cNvSpPr>
            <a:spLocks noChangeArrowheads="1"/>
          </p:cNvSpPr>
          <p:nvPr/>
        </p:nvSpPr>
        <p:spPr bwMode="auto">
          <a:xfrm>
            <a:off x="250825" y="188913"/>
            <a:ext cx="7705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a:solidFill>
                  <a:srgbClr val="C00000"/>
                </a:solidFill>
                <a:latin typeface="Times New Roman" panose="02020603050405020304" pitchFamily="18" charset="0"/>
                <a:cs typeface="Times New Roman" panose="02020603050405020304" pitchFamily="18" charset="0"/>
              </a:rPr>
              <a:t>ER-Diagram for a Company Database</a:t>
            </a:r>
          </a:p>
        </p:txBody>
      </p:sp>
      <p:pic>
        <p:nvPicPr>
          <p:cNvPr id="7171" name="Picture 2" descr="https://miro.medium.com/max/1400/1*6QdEQ1jFTKxW3g94CKzmIw.png">
            <a:extLst>
              <a:ext uri="{FF2B5EF4-FFF2-40B4-BE49-F238E27FC236}">
                <a16:creationId xmlns:a16="http://schemas.microsoft.com/office/drawing/2014/main" id="{CD122BF0-D096-CBF7-5B77-8A932EADF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57338"/>
            <a:ext cx="8640762"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3284" y="76200"/>
            <a:ext cx="8692116" cy="457201"/>
          </a:xfrm>
        </p:spPr>
        <p:style>
          <a:lnRef idx="2">
            <a:schemeClr val="accent2"/>
          </a:lnRef>
          <a:fillRef idx="1">
            <a:schemeClr val="lt1"/>
          </a:fillRef>
          <a:effectRef idx="0">
            <a:schemeClr val="accent2"/>
          </a:effectRef>
          <a:fontRef idx="minor">
            <a:schemeClr val="dk1"/>
          </a:fontRef>
        </p:style>
        <p:txBody>
          <a:bodyPr>
            <a:noAutofit/>
          </a:bodyPr>
          <a:lstStyle/>
          <a:p>
            <a:r>
              <a:rPr lang="en-US" sz="2400" b="1" dirty="0"/>
              <a:t>Different Types of Attributes in ER Model</a:t>
            </a:r>
            <a:endParaRPr lang="en-US" sz="2200" b="1" dirty="0">
              <a:solidFill>
                <a:srgbClr val="0070C0"/>
              </a:solidFill>
            </a:endParaRPr>
          </a:p>
        </p:txBody>
      </p:sp>
      <p:sp>
        <p:nvSpPr>
          <p:cNvPr id="3" name="Rectangle 3"/>
          <p:cNvSpPr txBox="1">
            <a:spLocks noChangeArrowheads="1"/>
          </p:cNvSpPr>
          <p:nvPr/>
        </p:nvSpPr>
        <p:spPr>
          <a:xfrm>
            <a:off x="228600" y="685800"/>
            <a:ext cx="8686800" cy="6096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p>
            <a:pPr marL="514350" indent="-514350" algn="just" fontAlgn="base">
              <a:spcAft>
                <a:spcPts val="600"/>
              </a:spcAft>
              <a:buClr>
                <a:srgbClr val="FF0000"/>
              </a:buClr>
              <a:buAutoNum type="arabicPeriod"/>
            </a:pPr>
            <a:r>
              <a:rPr lang="en-US" sz="2000" b="1" dirty="0"/>
              <a:t>Simple Attribute :</a:t>
            </a:r>
            <a:r>
              <a:rPr lang="en-US" sz="2000" dirty="0"/>
              <a:t> Simple attributes are those attributes which can not be divided into sub parts. They are also known as atomic attributes.</a:t>
            </a:r>
          </a:p>
          <a:p>
            <a:pPr marL="514350" indent="-514350" algn="just" fontAlgn="base">
              <a:spcAft>
                <a:spcPts val="600"/>
              </a:spcAft>
              <a:buClr>
                <a:srgbClr val="FF0000"/>
              </a:buClr>
              <a:buAutoNum type="arabicPeriod"/>
            </a:pPr>
            <a:endParaRPr lang="en-US" sz="2000" b="1" dirty="0"/>
          </a:p>
          <a:p>
            <a:pPr marL="514350" indent="-514350" algn="just" fontAlgn="base">
              <a:spcAft>
                <a:spcPts val="600"/>
              </a:spcAft>
              <a:buClr>
                <a:srgbClr val="FF0000"/>
              </a:buClr>
              <a:buAutoNum type="arabicPeriod"/>
            </a:pPr>
            <a:endParaRPr lang="en-US" sz="2000" b="1" dirty="0"/>
          </a:p>
          <a:p>
            <a:pPr marL="514350" indent="-514350" algn="just" fontAlgn="base">
              <a:spcAft>
                <a:spcPts val="600"/>
              </a:spcAft>
              <a:buClr>
                <a:srgbClr val="FF0000"/>
              </a:buClr>
              <a:buAutoNum type="arabicPeriod"/>
            </a:pPr>
            <a:endParaRPr lang="en-US" sz="2000" b="1" dirty="0"/>
          </a:p>
          <a:p>
            <a:pPr marL="514350" indent="-514350" algn="just" fontAlgn="base">
              <a:spcAft>
                <a:spcPts val="600"/>
              </a:spcAft>
              <a:buClr>
                <a:srgbClr val="FF0000"/>
              </a:buClr>
              <a:buAutoNum type="arabicPeriod"/>
            </a:pPr>
            <a:endParaRPr lang="en-US" sz="2000" b="1" dirty="0"/>
          </a:p>
          <a:p>
            <a:pPr marL="514350" indent="-514350" algn="just" fontAlgn="base">
              <a:spcAft>
                <a:spcPts val="600"/>
              </a:spcAft>
              <a:buClr>
                <a:srgbClr val="FF0000"/>
              </a:buClr>
              <a:buAutoNum type="arabicPeriod"/>
            </a:pPr>
            <a:endParaRPr lang="en-US" sz="2000" b="1" dirty="0"/>
          </a:p>
          <a:p>
            <a:pPr marL="514350" indent="-514350" algn="just" fontAlgn="base">
              <a:spcAft>
                <a:spcPts val="600"/>
              </a:spcAft>
              <a:buClr>
                <a:srgbClr val="FF0000"/>
              </a:buClr>
              <a:buAutoNum type="arabicPeriod"/>
            </a:pPr>
            <a:r>
              <a:rPr lang="en-US" sz="2000" b="1" dirty="0"/>
              <a:t>Composite Attributes : </a:t>
            </a:r>
            <a:r>
              <a:rPr lang="en-US" sz="2000" dirty="0"/>
              <a:t>Composite attributes are those attributes which can divided into smaller sub-parts. The value of a composite attribute is the concatenation of the values of its component simple attributes.</a:t>
            </a:r>
          </a:p>
          <a:p>
            <a:pPr marL="514350" indent="-514350" algn="just" fontAlgn="base">
              <a:spcAft>
                <a:spcPts val="600"/>
              </a:spcAft>
              <a:buClr>
                <a:srgbClr val="FF0000"/>
              </a:buClr>
            </a:pPr>
            <a:endParaRPr lang="en-US" sz="2000" dirty="0"/>
          </a:p>
        </p:txBody>
      </p:sp>
      <p:pic>
        <p:nvPicPr>
          <p:cNvPr id="2050" name="Picture 2" descr="https://www.gatevidyalay.com/wp-content/uploads/2018/06/Simple-Attributes-Example.png"/>
          <p:cNvPicPr>
            <a:picLocks noChangeAspect="1" noChangeArrowheads="1"/>
          </p:cNvPicPr>
          <p:nvPr/>
        </p:nvPicPr>
        <p:blipFill>
          <a:blip r:embed="rId2" cstate="print"/>
          <a:srcRect/>
          <a:stretch>
            <a:fillRect/>
          </a:stretch>
        </p:blipFill>
        <p:spPr bwMode="auto">
          <a:xfrm>
            <a:off x="2362200" y="1447800"/>
            <a:ext cx="4210050" cy="1543051"/>
          </a:xfrm>
          <a:prstGeom prst="rect">
            <a:avLst/>
          </a:prstGeom>
          <a:ln>
            <a:noFill/>
          </a:ln>
          <a:effectLst>
            <a:outerShdw blurRad="292100" dist="139700" dir="2700000" algn="tl" rotWithShape="0">
              <a:srgbClr val="333333">
                <a:alpha val="65000"/>
              </a:srgbClr>
            </a:outerShdw>
          </a:effectLst>
        </p:spPr>
      </p:pic>
      <p:pic>
        <p:nvPicPr>
          <p:cNvPr id="2053" name="Picture 5"/>
          <p:cNvPicPr>
            <a:picLocks noChangeAspect="1" noChangeArrowheads="1"/>
          </p:cNvPicPr>
          <p:nvPr/>
        </p:nvPicPr>
        <p:blipFill>
          <a:blip r:embed="rId3" cstate="print"/>
          <a:srcRect/>
          <a:stretch>
            <a:fillRect/>
          </a:stretch>
        </p:blipFill>
        <p:spPr bwMode="auto">
          <a:xfrm>
            <a:off x="2286000" y="4267200"/>
            <a:ext cx="4619626" cy="240116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miro.medium.com/max/1290/1*pKzOWxGlXvd99SPlUeZT7A.png">
            <a:extLst>
              <a:ext uri="{FF2B5EF4-FFF2-40B4-BE49-F238E27FC236}">
                <a16:creationId xmlns:a16="http://schemas.microsoft.com/office/drawing/2014/main" id="{778B578B-FD1D-5BBF-89A2-FF43A9E52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933825"/>
            <a:ext cx="61436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a:extLst>
              <a:ext uri="{FF2B5EF4-FFF2-40B4-BE49-F238E27FC236}">
                <a16:creationId xmlns:a16="http://schemas.microsoft.com/office/drawing/2014/main" id="{0F4146EB-B251-1BAA-A918-54A1D762DF09}"/>
              </a:ext>
            </a:extLst>
          </p:cNvPr>
          <p:cNvSpPr>
            <a:spLocks noChangeArrowheads="1"/>
          </p:cNvSpPr>
          <p:nvPr/>
        </p:nvSpPr>
        <p:spPr bwMode="auto">
          <a:xfrm>
            <a:off x="250825" y="476250"/>
            <a:ext cx="7561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a:solidFill>
                  <a:srgbClr val="C00000"/>
                </a:solidFill>
              </a:rPr>
              <a:t>Step 1: </a:t>
            </a:r>
            <a:r>
              <a:rPr lang="en-US" altLang="en-US">
                <a:solidFill>
                  <a:srgbClr val="800000"/>
                </a:solidFill>
              </a:rPr>
              <a:t>Mapping of Regular Entity Types</a:t>
            </a:r>
            <a:endParaRPr lang="en-US" altLang="en-US">
              <a:solidFill>
                <a:srgbClr val="C00000"/>
              </a:solidFill>
            </a:endParaRPr>
          </a:p>
        </p:txBody>
      </p:sp>
      <p:sp>
        <p:nvSpPr>
          <p:cNvPr id="8196" name="Rectangle 4">
            <a:extLst>
              <a:ext uri="{FF2B5EF4-FFF2-40B4-BE49-F238E27FC236}">
                <a16:creationId xmlns:a16="http://schemas.microsoft.com/office/drawing/2014/main" id="{DD729867-1605-5414-9018-7828B1E14A45}"/>
              </a:ext>
            </a:extLst>
          </p:cNvPr>
          <p:cNvSpPr>
            <a:spLocks noChangeArrowheads="1"/>
          </p:cNvSpPr>
          <p:nvPr/>
        </p:nvSpPr>
        <p:spPr bwMode="auto">
          <a:xfrm>
            <a:off x="179388" y="1773238"/>
            <a:ext cx="871378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1800">
                <a:solidFill>
                  <a:schemeClr val="tx1"/>
                </a:solidFill>
                <a:latin typeface="Times New Roman" panose="02020603050405020304" pitchFamily="18" charset="0"/>
                <a:cs typeface="Times New Roman" panose="02020603050405020304" pitchFamily="18" charset="0"/>
              </a:rPr>
              <a:t>1.Figure out all the regular/strong entity from the diagram and then create a corresponding relation(table) that includes all the simple attributes.</a:t>
            </a:r>
          </a:p>
          <a:p>
            <a:pPr algn="just"/>
            <a:r>
              <a:rPr lang="en-US" altLang="en-US" sz="1800">
                <a:solidFill>
                  <a:schemeClr val="tx1"/>
                </a:solidFill>
                <a:latin typeface="Times New Roman" panose="02020603050405020304" pitchFamily="18" charset="0"/>
                <a:cs typeface="Times New Roman" panose="02020603050405020304" pitchFamily="18" charset="0"/>
              </a:rPr>
              <a:t>2. Choose one of the attributes as a primary key. If composite, the simple attributes together form the primary key.</a:t>
            </a:r>
          </a:p>
          <a:p>
            <a:pPr algn="just"/>
            <a:r>
              <a:rPr lang="en-US" altLang="en-US" sz="1800">
                <a:solidFill>
                  <a:schemeClr val="tx1"/>
                </a:solidFill>
                <a:latin typeface="Times New Roman" panose="02020603050405020304" pitchFamily="18" charset="0"/>
                <a:cs typeface="Times New Roman" panose="02020603050405020304" pitchFamily="18" charset="0"/>
              </a:rPr>
              <a:t>3. For the given ER-Diagram we have </a:t>
            </a:r>
            <a:r>
              <a:rPr lang="en-US" altLang="en-US" sz="1800" i="1">
                <a:solidFill>
                  <a:schemeClr val="tx1"/>
                </a:solidFill>
                <a:latin typeface="Times New Roman" panose="02020603050405020304" pitchFamily="18" charset="0"/>
                <a:cs typeface="Times New Roman" panose="02020603050405020304" pitchFamily="18" charset="0"/>
              </a:rPr>
              <a:t>Employee, Department and Project</a:t>
            </a:r>
            <a:r>
              <a:rPr lang="en-US" altLang="en-US" sz="1800">
                <a:solidFill>
                  <a:schemeClr val="tx1"/>
                </a:solidFill>
                <a:latin typeface="Times New Roman" panose="02020603050405020304" pitchFamily="18" charset="0"/>
                <a:cs typeface="Times New Roman" panose="02020603050405020304" pitchFamily="18" charset="0"/>
              </a:rPr>
              <a:t> as strong/regular entity, as they are enclosed in single rectangle.</a:t>
            </a:r>
          </a:p>
          <a:p>
            <a:pPr algn="just"/>
            <a:r>
              <a:rPr lang="en-US" altLang="en-US" sz="1800">
                <a:solidFill>
                  <a:schemeClr val="tx1"/>
                </a:solidFill>
                <a:latin typeface="Times New Roman" panose="02020603050405020304" pitchFamily="18" charset="0"/>
                <a:cs typeface="Times New Roman" panose="02020603050405020304" pitchFamily="18" charset="0"/>
              </a:rPr>
              <a:t>4. So, we create respective relations that is depicted in the figure below.</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3D7D7CEC-9436-0E52-50A8-D5CD46F1620B}"/>
              </a:ext>
            </a:extLst>
          </p:cNvPr>
          <p:cNvSpPr>
            <a:spLocks noChangeArrowheads="1"/>
          </p:cNvSpPr>
          <p:nvPr/>
        </p:nvSpPr>
        <p:spPr bwMode="auto">
          <a:xfrm>
            <a:off x="0" y="1484313"/>
            <a:ext cx="8893175"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1800">
                <a:solidFill>
                  <a:schemeClr val="tx1"/>
                </a:solidFill>
                <a:latin typeface="Times New Roman" panose="02020603050405020304" pitchFamily="18" charset="0"/>
                <a:cs typeface="Times New Roman" panose="02020603050405020304" pitchFamily="18" charset="0"/>
              </a:rPr>
              <a:t>1. Figure out the weak entity types from the diagram and create a corresponding relation(table) that includes all its simple attributes.</a:t>
            </a:r>
          </a:p>
          <a:p>
            <a:pPr algn="just"/>
            <a:r>
              <a:rPr lang="en-US" altLang="en-US" sz="1800">
                <a:solidFill>
                  <a:schemeClr val="tx1"/>
                </a:solidFill>
                <a:latin typeface="Times New Roman" panose="02020603050405020304" pitchFamily="18" charset="0"/>
                <a:cs typeface="Times New Roman" panose="02020603050405020304" pitchFamily="18" charset="0"/>
              </a:rPr>
              <a:t>2. Add as foreign key all of the primary key attributes in the entity corresponding to the owner entity.</a:t>
            </a:r>
          </a:p>
          <a:p>
            <a:pPr algn="just"/>
            <a:r>
              <a:rPr lang="en-US" altLang="en-US" sz="1800">
                <a:solidFill>
                  <a:schemeClr val="tx1"/>
                </a:solidFill>
                <a:latin typeface="Times New Roman" panose="02020603050405020304" pitchFamily="18" charset="0"/>
                <a:cs typeface="Times New Roman" panose="02020603050405020304" pitchFamily="18" charset="0"/>
              </a:rPr>
              <a:t>3. The primary key is a combination of all the primary key attributes from the owner and the primary key of the weak entity.</a:t>
            </a:r>
          </a:p>
          <a:p>
            <a:pPr algn="just"/>
            <a:r>
              <a:rPr lang="en-US" altLang="en-US" sz="1800">
                <a:solidFill>
                  <a:schemeClr val="tx1"/>
                </a:solidFill>
                <a:latin typeface="Times New Roman" panose="02020603050405020304" pitchFamily="18" charset="0"/>
                <a:cs typeface="Times New Roman" panose="02020603050405020304" pitchFamily="18" charset="0"/>
              </a:rPr>
              <a:t>4. For the given ER-Diagram we have </a:t>
            </a:r>
            <a:r>
              <a:rPr lang="en-US" altLang="en-US" sz="1800" i="1">
                <a:solidFill>
                  <a:schemeClr val="tx1"/>
                </a:solidFill>
                <a:latin typeface="Times New Roman" panose="02020603050405020304" pitchFamily="18" charset="0"/>
                <a:cs typeface="Times New Roman" panose="02020603050405020304" pitchFamily="18" charset="0"/>
              </a:rPr>
              <a:t>Dependent</a:t>
            </a:r>
            <a:r>
              <a:rPr lang="en-US" altLang="en-US" sz="1800">
                <a:solidFill>
                  <a:schemeClr val="tx1"/>
                </a:solidFill>
                <a:latin typeface="Times New Roman" panose="02020603050405020304" pitchFamily="18" charset="0"/>
                <a:cs typeface="Times New Roman" panose="02020603050405020304" pitchFamily="18" charset="0"/>
              </a:rPr>
              <a:t> as a weak entity, as it is enclosed in a double rectangle that is indicative of an entity being weak.</a:t>
            </a:r>
          </a:p>
          <a:p>
            <a:pPr algn="just"/>
            <a:r>
              <a:rPr lang="en-US" altLang="en-US" sz="1800">
                <a:solidFill>
                  <a:schemeClr val="tx1"/>
                </a:solidFill>
                <a:latin typeface="Times New Roman" panose="02020603050405020304" pitchFamily="18" charset="0"/>
                <a:cs typeface="Times New Roman" panose="02020603050405020304" pitchFamily="18" charset="0"/>
              </a:rPr>
              <a:t>5. The Dependent relation(table) is created that is shown in the figure below.</a:t>
            </a:r>
          </a:p>
        </p:txBody>
      </p:sp>
      <p:sp>
        <p:nvSpPr>
          <p:cNvPr id="9219" name="Rectangle 2">
            <a:extLst>
              <a:ext uri="{FF2B5EF4-FFF2-40B4-BE49-F238E27FC236}">
                <a16:creationId xmlns:a16="http://schemas.microsoft.com/office/drawing/2014/main" id="{B63B97E7-2F72-5AED-A91F-7806A6CBF856}"/>
              </a:ext>
            </a:extLst>
          </p:cNvPr>
          <p:cNvSpPr>
            <a:spLocks noChangeArrowheads="1"/>
          </p:cNvSpPr>
          <p:nvPr/>
        </p:nvSpPr>
        <p:spPr bwMode="auto">
          <a:xfrm>
            <a:off x="468313" y="404813"/>
            <a:ext cx="4833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Arial" panose="020B0604020202020204" pitchFamily="34" charset="0"/>
                <a:cs typeface="Noto Sans CJK SC Regular" charset="0"/>
              </a:defRPr>
            </a:lvl1pPr>
            <a:lvl2pPr>
              <a:defRPr sz="2400">
                <a:solidFill>
                  <a:schemeClr val="bg1"/>
                </a:solidFill>
                <a:latin typeface="Arial" panose="020B0604020202020204" pitchFamily="34" charset="0"/>
                <a:cs typeface="Noto Sans CJK SC Regular" charset="0"/>
              </a:defRPr>
            </a:lvl2pPr>
            <a:lvl3pPr>
              <a:defRPr sz="2400">
                <a:solidFill>
                  <a:schemeClr val="bg1"/>
                </a:solidFill>
                <a:latin typeface="Arial" panose="020B0604020202020204" pitchFamily="34" charset="0"/>
                <a:cs typeface="Noto Sans CJK SC Regular" charset="0"/>
              </a:defRPr>
            </a:lvl3pPr>
            <a:lvl4pPr>
              <a:defRPr sz="2400">
                <a:solidFill>
                  <a:schemeClr val="bg1"/>
                </a:solidFill>
                <a:latin typeface="Arial" panose="020B0604020202020204" pitchFamily="34" charset="0"/>
                <a:cs typeface="Noto Sans CJK SC Regular" charset="0"/>
              </a:defRPr>
            </a:lvl4pPr>
            <a:lvl5pPr>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9pPr>
          </a:lstStyle>
          <a:p>
            <a:pPr marL="0" lvl="1" indent="0"/>
            <a:r>
              <a:rPr lang="en-US" altLang="en-US" b="1">
                <a:solidFill>
                  <a:srgbClr val="C00000"/>
                </a:solidFill>
              </a:rPr>
              <a:t>Step 2:</a:t>
            </a:r>
            <a:r>
              <a:rPr lang="en-US" altLang="en-US" sz="2100">
                <a:solidFill>
                  <a:srgbClr val="800000"/>
                </a:solidFill>
              </a:rPr>
              <a:t>Mapping of Weak Entity Types</a:t>
            </a:r>
          </a:p>
          <a:p>
            <a:endParaRPr lang="en-US" altLang="en-US">
              <a:solidFill>
                <a:srgbClr val="C00000"/>
              </a:solidFill>
            </a:endParaRPr>
          </a:p>
        </p:txBody>
      </p:sp>
      <p:pic>
        <p:nvPicPr>
          <p:cNvPr id="9220" name="Picture 2" descr="https://miro.medium.com/max/1288/1*RdtduAKkx_0hOdYOhQAEFA.png">
            <a:extLst>
              <a:ext uri="{FF2B5EF4-FFF2-40B4-BE49-F238E27FC236}">
                <a16:creationId xmlns:a16="http://schemas.microsoft.com/office/drawing/2014/main" id="{40158C56-37DD-2DE9-A921-D41535774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76700"/>
            <a:ext cx="8532813"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B0501BF3-A054-99EB-CBA8-7EBDE17E2248}"/>
              </a:ext>
            </a:extLst>
          </p:cNvPr>
          <p:cNvSpPr>
            <a:spLocks noChangeArrowheads="1"/>
          </p:cNvSpPr>
          <p:nvPr/>
        </p:nvSpPr>
        <p:spPr bwMode="auto">
          <a:xfrm>
            <a:off x="0" y="1484313"/>
            <a:ext cx="88931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1800">
                <a:solidFill>
                  <a:schemeClr val="tx1"/>
                </a:solidFill>
                <a:latin typeface="Times New Roman" panose="02020603050405020304" pitchFamily="18" charset="0"/>
                <a:cs typeface="Times New Roman" panose="02020603050405020304" pitchFamily="18" charset="0"/>
              </a:rPr>
              <a:t>1. Now we need to figure out the entities from ER diagram for which there exists a 1-to-1 relationship.</a:t>
            </a:r>
          </a:p>
          <a:p>
            <a:pPr algn="just"/>
            <a:r>
              <a:rPr lang="en-US" altLang="en-US" sz="1800">
                <a:solidFill>
                  <a:schemeClr val="tx1"/>
                </a:solidFill>
                <a:latin typeface="Times New Roman" panose="02020603050405020304" pitchFamily="18" charset="0"/>
                <a:cs typeface="Times New Roman" panose="02020603050405020304" pitchFamily="18" charset="0"/>
              </a:rPr>
              <a:t>2. The entities for which there exists a 1-to-1 relationship, choose one relation(table) as S, the other	as  T.</a:t>
            </a:r>
            <a:br>
              <a:rPr lang="en-US" altLang="en-US" sz="1800">
                <a:solidFill>
                  <a:schemeClr val="tx1"/>
                </a:solidFill>
                <a:latin typeface="Times New Roman" panose="02020603050405020304" pitchFamily="18" charset="0"/>
                <a:cs typeface="Times New Roman" panose="02020603050405020304" pitchFamily="18" charset="0"/>
              </a:rPr>
            </a:br>
            <a:r>
              <a:rPr lang="en-US" altLang="en-US" sz="1800">
                <a:solidFill>
                  <a:schemeClr val="tx1"/>
                </a:solidFill>
                <a:latin typeface="Times New Roman" panose="02020603050405020304" pitchFamily="18" charset="0"/>
                <a:cs typeface="Times New Roman" panose="02020603050405020304" pitchFamily="18" charset="0"/>
              </a:rPr>
              <a:t>Better if S has total participation (reduces the number of NULL values).</a:t>
            </a:r>
          </a:p>
          <a:p>
            <a:pPr algn="just"/>
            <a:r>
              <a:rPr lang="en-US" altLang="en-US" sz="1800">
                <a:solidFill>
                  <a:schemeClr val="tx1"/>
                </a:solidFill>
                <a:latin typeface="Times New Roman" panose="02020603050405020304" pitchFamily="18" charset="0"/>
                <a:cs typeface="Times New Roman" panose="02020603050405020304" pitchFamily="18" charset="0"/>
              </a:rPr>
              <a:t>3. Then we need to add to S all the simple attributes of the relationship if there exists any.</a:t>
            </a:r>
          </a:p>
          <a:p>
            <a:pPr algn="just"/>
            <a:r>
              <a:rPr lang="en-US" altLang="en-US" sz="1800">
                <a:solidFill>
                  <a:schemeClr val="tx1"/>
                </a:solidFill>
                <a:latin typeface="Times New Roman" panose="02020603050405020304" pitchFamily="18" charset="0"/>
                <a:cs typeface="Times New Roman" panose="02020603050405020304" pitchFamily="18" charset="0"/>
              </a:rPr>
              <a:t>4. After that, we add as a foreign key in S the primary key attributes of T.</a:t>
            </a:r>
          </a:p>
          <a:p>
            <a:pPr algn="just"/>
            <a:r>
              <a:rPr lang="en-US" altLang="en-US" sz="1800">
                <a:solidFill>
                  <a:schemeClr val="tx1"/>
                </a:solidFill>
                <a:latin typeface="Times New Roman" panose="02020603050405020304" pitchFamily="18" charset="0"/>
                <a:cs typeface="Times New Roman" panose="02020603050405020304" pitchFamily="18" charset="0"/>
              </a:rPr>
              <a:t>5. For the given ER-Diagram there exists a 1-to-1 relationship between Employee and Department entity.</a:t>
            </a:r>
          </a:p>
          <a:p>
            <a:pPr algn="just"/>
            <a:r>
              <a:rPr lang="en-US" altLang="en-US" sz="1800">
                <a:solidFill>
                  <a:schemeClr val="tx1"/>
                </a:solidFill>
                <a:latin typeface="Times New Roman" panose="02020603050405020304" pitchFamily="18" charset="0"/>
                <a:cs typeface="Times New Roman" panose="02020603050405020304" pitchFamily="18" charset="0"/>
              </a:rPr>
              <a:t>6. Here Department has total participation therefore consider it as relation S and Employee as relation T.</a:t>
            </a:r>
          </a:p>
          <a:p>
            <a:pPr algn="just"/>
            <a:r>
              <a:rPr lang="en-US" altLang="en-US" sz="1800">
                <a:solidFill>
                  <a:schemeClr val="tx1"/>
                </a:solidFill>
                <a:latin typeface="Times New Roman" panose="02020603050405020304" pitchFamily="18" charset="0"/>
                <a:cs typeface="Times New Roman" panose="02020603050405020304" pitchFamily="18" charset="0"/>
              </a:rPr>
              <a:t>7. The 1-to-1 mapping between Employee and Department is depicted in the figure below.</a:t>
            </a:r>
          </a:p>
        </p:txBody>
      </p:sp>
      <p:pic>
        <p:nvPicPr>
          <p:cNvPr id="10243" name="Picture 2" descr="https://miro.medium.com/max/1184/1*zm1ChYPhLB_-_7OPFN8_5Q.png">
            <a:extLst>
              <a:ext uri="{FF2B5EF4-FFF2-40B4-BE49-F238E27FC236}">
                <a16:creationId xmlns:a16="http://schemas.microsoft.com/office/drawing/2014/main" id="{12A62ECC-02F0-C558-DE72-26E05E560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229225"/>
            <a:ext cx="756126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a:extLst>
              <a:ext uri="{FF2B5EF4-FFF2-40B4-BE49-F238E27FC236}">
                <a16:creationId xmlns:a16="http://schemas.microsoft.com/office/drawing/2014/main" id="{370901C9-3A8C-D041-BE50-D05ABFE4B3EC}"/>
              </a:ext>
            </a:extLst>
          </p:cNvPr>
          <p:cNvSpPr>
            <a:spLocks noChangeArrowheads="1"/>
          </p:cNvSpPr>
          <p:nvPr/>
        </p:nvSpPr>
        <p:spPr bwMode="auto">
          <a:xfrm>
            <a:off x="323850" y="549275"/>
            <a:ext cx="56721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1"/>
                </a:solidFill>
                <a:latin typeface="Arial" panose="020B0604020202020204" pitchFamily="34" charset="0"/>
                <a:cs typeface="Noto Sans CJK SC Regular" charset="0"/>
              </a:defRPr>
            </a:lvl1pPr>
            <a:lvl2pPr>
              <a:defRPr sz="2400">
                <a:solidFill>
                  <a:schemeClr val="bg1"/>
                </a:solidFill>
                <a:latin typeface="Arial" panose="020B0604020202020204" pitchFamily="34" charset="0"/>
                <a:cs typeface="Noto Sans CJK SC Regular" charset="0"/>
              </a:defRPr>
            </a:lvl2pPr>
            <a:lvl3pPr>
              <a:defRPr sz="2400">
                <a:solidFill>
                  <a:schemeClr val="bg1"/>
                </a:solidFill>
                <a:latin typeface="Arial" panose="020B0604020202020204" pitchFamily="34" charset="0"/>
                <a:cs typeface="Noto Sans CJK SC Regular" charset="0"/>
              </a:defRPr>
            </a:lvl3pPr>
            <a:lvl4pPr>
              <a:defRPr sz="2400">
                <a:solidFill>
                  <a:schemeClr val="bg1"/>
                </a:solidFill>
                <a:latin typeface="Arial" panose="020B0604020202020204" pitchFamily="34" charset="0"/>
                <a:cs typeface="Noto Sans CJK SC Regular" charset="0"/>
              </a:defRPr>
            </a:lvl4pPr>
            <a:lvl5pPr>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defRPr sz="2400">
                <a:solidFill>
                  <a:schemeClr val="bg1"/>
                </a:solidFill>
                <a:latin typeface="Arial" panose="020B0604020202020204" pitchFamily="34" charset="0"/>
                <a:cs typeface="Noto Sans CJK SC Regular" charset="0"/>
              </a:defRPr>
            </a:lvl9pPr>
          </a:lstStyle>
          <a:p>
            <a:pPr marL="0" lvl="1" indent="0"/>
            <a:r>
              <a:rPr lang="en-US" altLang="en-US" b="1">
                <a:solidFill>
                  <a:srgbClr val="C00000"/>
                </a:solidFill>
              </a:rPr>
              <a:t>Step 3:</a:t>
            </a:r>
            <a:r>
              <a:rPr lang="en-US" altLang="en-US" sz="2100">
                <a:solidFill>
                  <a:srgbClr val="800000"/>
                </a:solidFill>
              </a:rPr>
              <a:t>Mapping of Binary 1:1 Relation Types</a:t>
            </a:r>
          </a:p>
          <a:p>
            <a:endParaRPr lang="en-US" altLang="en-US">
              <a:solidFill>
                <a:srgbClr val="C0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FD9CC696-EEFD-E975-F25D-6E3E781B35E6}"/>
              </a:ext>
            </a:extLst>
          </p:cNvPr>
          <p:cNvSpPr>
            <a:spLocks noChangeArrowheads="1"/>
          </p:cNvSpPr>
          <p:nvPr/>
        </p:nvSpPr>
        <p:spPr bwMode="auto">
          <a:xfrm>
            <a:off x="0" y="1412875"/>
            <a:ext cx="88201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1800">
                <a:solidFill>
                  <a:schemeClr val="tx1"/>
                </a:solidFill>
                <a:latin typeface="Times New Roman" panose="02020603050405020304" pitchFamily="18" charset="0"/>
                <a:cs typeface="Times New Roman" panose="02020603050405020304" pitchFamily="18" charset="0"/>
              </a:rPr>
              <a:t>1. Now we need to figure out the entities from ER diagram for which there exists a 1-to-N relationship.</a:t>
            </a:r>
          </a:p>
          <a:p>
            <a:pPr algn="just"/>
            <a:r>
              <a:rPr lang="en-US" altLang="en-US" sz="1800">
                <a:solidFill>
                  <a:schemeClr val="tx1"/>
                </a:solidFill>
                <a:latin typeface="Times New Roman" panose="02020603050405020304" pitchFamily="18" charset="0"/>
                <a:cs typeface="Times New Roman" panose="02020603050405020304" pitchFamily="18" charset="0"/>
              </a:rPr>
              <a:t>2. The entities for which there exists a 1-to-N relationship, choose a relation as S as the type at N-side of relationship and other as T.</a:t>
            </a:r>
          </a:p>
          <a:p>
            <a:pPr algn="just"/>
            <a:r>
              <a:rPr lang="en-US" altLang="en-US" sz="1800">
                <a:solidFill>
                  <a:schemeClr val="tx1"/>
                </a:solidFill>
                <a:latin typeface="Times New Roman" panose="02020603050405020304" pitchFamily="18" charset="0"/>
                <a:cs typeface="Times New Roman" panose="02020603050405020304" pitchFamily="18" charset="0"/>
              </a:rPr>
              <a:t>3. Then we add as a foreign key to S all of the primary key attributes of T.</a:t>
            </a:r>
          </a:p>
          <a:p>
            <a:pPr algn="just"/>
            <a:r>
              <a:rPr lang="en-US" altLang="en-US" sz="1800">
                <a:solidFill>
                  <a:schemeClr val="tx1"/>
                </a:solidFill>
                <a:latin typeface="Times New Roman" panose="02020603050405020304" pitchFamily="18" charset="0"/>
                <a:cs typeface="Times New Roman" panose="02020603050405020304" pitchFamily="18" charset="0"/>
              </a:rPr>
              <a:t>4. In the given ER diagram there are two 1-to-N relationships that exists between </a:t>
            </a:r>
            <a:r>
              <a:rPr lang="en-US" altLang="en-US" sz="1800" i="1">
                <a:solidFill>
                  <a:schemeClr val="tx1"/>
                </a:solidFill>
                <a:latin typeface="Times New Roman" panose="02020603050405020304" pitchFamily="18" charset="0"/>
                <a:cs typeface="Times New Roman" panose="02020603050405020304" pitchFamily="18" charset="0"/>
              </a:rPr>
              <a:t>Employee-Department</a:t>
            </a:r>
            <a:r>
              <a:rPr lang="en-US" altLang="en-US" sz="1800">
                <a:solidFill>
                  <a:schemeClr val="tx1"/>
                </a:solidFill>
                <a:latin typeface="Times New Roman" panose="02020603050405020304" pitchFamily="18" charset="0"/>
                <a:cs typeface="Times New Roman" panose="02020603050405020304" pitchFamily="18" charset="0"/>
              </a:rPr>
              <a:t> and </a:t>
            </a:r>
            <a:r>
              <a:rPr lang="en-US" altLang="en-US" sz="1800" i="1">
                <a:solidFill>
                  <a:schemeClr val="tx1"/>
                </a:solidFill>
                <a:latin typeface="Times New Roman" panose="02020603050405020304" pitchFamily="18" charset="0"/>
                <a:cs typeface="Times New Roman" panose="02020603050405020304" pitchFamily="18" charset="0"/>
              </a:rPr>
              <a:t>Employee-Dependent</a:t>
            </a:r>
            <a:r>
              <a:rPr lang="en-US" altLang="en-US" sz="1800">
                <a:solidFill>
                  <a:schemeClr val="tx1"/>
                </a:solidFill>
                <a:latin typeface="Times New Roman" panose="02020603050405020304" pitchFamily="18" charset="0"/>
                <a:cs typeface="Times New Roman" panose="02020603050405020304" pitchFamily="18" charset="0"/>
              </a:rPr>
              <a:t> entity.</a:t>
            </a:r>
          </a:p>
          <a:p>
            <a:pPr algn="just"/>
            <a:r>
              <a:rPr lang="en-US" altLang="en-US" sz="1800">
                <a:solidFill>
                  <a:schemeClr val="tx1"/>
                </a:solidFill>
                <a:latin typeface="Times New Roman" panose="02020603050405020304" pitchFamily="18" charset="0"/>
                <a:cs typeface="Times New Roman" panose="02020603050405020304" pitchFamily="18" charset="0"/>
              </a:rPr>
              <a:t>5. The 1-to-N mapping between </a:t>
            </a:r>
            <a:r>
              <a:rPr lang="en-US" altLang="en-US" sz="1800" i="1">
                <a:solidFill>
                  <a:schemeClr val="tx1"/>
                </a:solidFill>
                <a:latin typeface="Times New Roman" panose="02020603050405020304" pitchFamily="18" charset="0"/>
                <a:cs typeface="Times New Roman" panose="02020603050405020304" pitchFamily="18" charset="0"/>
              </a:rPr>
              <a:t>Employee-Department </a:t>
            </a:r>
            <a:r>
              <a:rPr lang="en-US" altLang="en-US" sz="1800">
                <a:solidFill>
                  <a:schemeClr val="tx1"/>
                </a:solidFill>
                <a:latin typeface="Times New Roman" panose="02020603050405020304" pitchFamily="18" charset="0"/>
                <a:cs typeface="Times New Roman" panose="02020603050405020304" pitchFamily="18" charset="0"/>
              </a:rPr>
              <a:t>and </a:t>
            </a:r>
            <a:r>
              <a:rPr lang="en-US" altLang="en-US" sz="1800" i="1">
                <a:solidFill>
                  <a:schemeClr val="tx1"/>
                </a:solidFill>
                <a:latin typeface="Times New Roman" panose="02020603050405020304" pitchFamily="18" charset="0"/>
                <a:cs typeface="Times New Roman" panose="02020603050405020304" pitchFamily="18" charset="0"/>
              </a:rPr>
              <a:t>Employee-Dependent </a:t>
            </a:r>
            <a:r>
              <a:rPr lang="en-US" altLang="en-US" sz="1800">
                <a:solidFill>
                  <a:schemeClr val="tx1"/>
                </a:solidFill>
                <a:latin typeface="Times New Roman" panose="02020603050405020304" pitchFamily="18" charset="0"/>
                <a:cs typeface="Times New Roman" panose="02020603050405020304" pitchFamily="18" charset="0"/>
              </a:rPr>
              <a:t>is depicted in the figure below.</a:t>
            </a:r>
          </a:p>
        </p:txBody>
      </p:sp>
      <p:sp>
        <p:nvSpPr>
          <p:cNvPr id="11267" name="Rectangle 2">
            <a:extLst>
              <a:ext uri="{FF2B5EF4-FFF2-40B4-BE49-F238E27FC236}">
                <a16:creationId xmlns:a16="http://schemas.microsoft.com/office/drawing/2014/main" id="{F224DE0A-95BB-4862-E44E-3A9F42C2519B}"/>
              </a:ext>
            </a:extLst>
          </p:cNvPr>
          <p:cNvSpPr>
            <a:spLocks noChangeArrowheads="1"/>
          </p:cNvSpPr>
          <p:nvPr/>
        </p:nvSpPr>
        <p:spPr bwMode="auto">
          <a:xfrm>
            <a:off x="395288" y="620713"/>
            <a:ext cx="7026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b="1">
                <a:solidFill>
                  <a:srgbClr val="C00000"/>
                </a:solidFill>
              </a:rPr>
              <a:t>Step 4:</a:t>
            </a:r>
            <a:r>
              <a:rPr lang="en-US" altLang="en-US">
                <a:solidFill>
                  <a:srgbClr val="800000"/>
                </a:solidFill>
              </a:rPr>
              <a:t> Mapping of Binary 1:N Relationship Types</a:t>
            </a:r>
            <a:endParaRPr lang="en-US" altLang="en-US">
              <a:solidFill>
                <a:srgbClr val="C00000"/>
              </a:solidFill>
            </a:endParaRPr>
          </a:p>
        </p:txBody>
      </p:sp>
      <p:pic>
        <p:nvPicPr>
          <p:cNvPr id="11268" name="Picture 2" descr="https://miro.medium.com/max/1400/1*Q_xWNmjr8kTZdPwwbwIZFA.png">
            <a:extLst>
              <a:ext uri="{FF2B5EF4-FFF2-40B4-BE49-F238E27FC236}">
                <a16:creationId xmlns:a16="http://schemas.microsoft.com/office/drawing/2014/main" id="{0A9194AB-28C1-98FD-1934-BEC456CCA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933825"/>
            <a:ext cx="854233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6AC2F017-5F3F-64E7-9F91-4D67BD4B02ED}"/>
              </a:ext>
            </a:extLst>
          </p:cNvPr>
          <p:cNvSpPr>
            <a:spLocks noChangeArrowheads="1"/>
          </p:cNvSpPr>
          <p:nvPr/>
        </p:nvSpPr>
        <p:spPr bwMode="auto">
          <a:xfrm>
            <a:off x="0" y="1412875"/>
            <a:ext cx="88931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1600">
                <a:solidFill>
                  <a:schemeClr val="tx1"/>
                </a:solidFill>
                <a:latin typeface="Times New Roman" panose="02020603050405020304" pitchFamily="18" charset="0"/>
                <a:cs typeface="Times New Roman" panose="02020603050405020304" pitchFamily="18" charset="0"/>
              </a:rPr>
              <a:t>1. Now we need to figure out the entities from ER diagram for which there exists an M-to-N relationship.</a:t>
            </a:r>
          </a:p>
          <a:p>
            <a:pPr algn="just"/>
            <a:r>
              <a:rPr lang="en-US" altLang="en-US" sz="1600">
                <a:solidFill>
                  <a:schemeClr val="tx1"/>
                </a:solidFill>
                <a:latin typeface="Times New Roman" panose="02020603050405020304" pitchFamily="18" charset="0"/>
                <a:cs typeface="Times New Roman" panose="02020603050405020304" pitchFamily="18" charset="0"/>
              </a:rPr>
              <a:t>2. Create a new relation(table) S.</a:t>
            </a:r>
          </a:p>
          <a:p>
            <a:pPr algn="just"/>
            <a:r>
              <a:rPr lang="en-US" altLang="en-US" sz="1600">
                <a:solidFill>
                  <a:schemeClr val="tx1"/>
                </a:solidFill>
                <a:latin typeface="Times New Roman" panose="02020603050405020304" pitchFamily="18" charset="0"/>
                <a:cs typeface="Times New Roman" panose="02020603050405020304" pitchFamily="18" charset="0"/>
              </a:rPr>
              <a:t>3. The primary keys of relations(tables) between which M-to-N relationship exists, are added to the new relation S created, that acts as a foreign key.</a:t>
            </a:r>
          </a:p>
          <a:p>
            <a:pPr algn="just"/>
            <a:r>
              <a:rPr lang="en-US" altLang="en-US" sz="1600">
                <a:solidFill>
                  <a:schemeClr val="tx1"/>
                </a:solidFill>
                <a:latin typeface="Times New Roman" panose="02020603050405020304" pitchFamily="18" charset="0"/>
                <a:cs typeface="Times New Roman" panose="02020603050405020304" pitchFamily="18" charset="0"/>
              </a:rPr>
              <a:t>4. Then we,add any simple attributes of the M-to-N relationship to S.</a:t>
            </a:r>
          </a:p>
          <a:p>
            <a:pPr algn="just"/>
            <a:r>
              <a:rPr lang="en-US" altLang="en-US" sz="1600">
                <a:solidFill>
                  <a:schemeClr val="tx1"/>
                </a:solidFill>
                <a:latin typeface="Times New Roman" panose="02020603050405020304" pitchFamily="18" charset="0"/>
                <a:cs typeface="Times New Roman" panose="02020603050405020304" pitchFamily="18" charset="0"/>
              </a:rPr>
              <a:t>5. For the given ER-Diagram there exists M-to-N relationship between </a:t>
            </a:r>
            <a:r>
              <a:rPr lang="en-US" altLang="en-US" sz="1600" i="1">
                <a:solidFill>
                  <a:schemeClr val="tx1"/>
                </a:solidFill>
                <a:latin typeface="Times New Roman" panose="02020603050405020304" pitchFamily="18" charset="0"/>
                <a:cs typeface="Times New Roman" panose="02020603050405020304" pitchFamily="18" charset="0"/>
              </a:rPr>
              <a:t>Employee</a:t>
            </a:r>
            <a:r>
              <a:rPr lang="en-US" altLang="en-US" sz="1600">
                <a:solidFill>
                  <a:schemeClr val="tx1"/>
                </a:solidFill>
                <a:latin typeface="Times New Roman" panose="02020603050405020304" pitchFamily="18" charset="0"/>
                <a:cs typeface="Times New Roman" panose="02020603050405020304" pitchFamily="18" charset="0"/>
              </a:rPr>
              <a:t> and </a:t>
            </a:r>
            <a:r>
              <a:rPr lang="en-US" altLang="en-US" sz="1600" i="1">
                <a:solidFill>
                  <a:schemeClr val="tx1"/>
                </a:solidFill>
                <a:latin typeface="Times New Roman" panose="02020603050405020304" pitchFamily="18" charset="0"/>
                <a:cs typeface="Times New Roman" panose="02020603050405020304" pitchFamily="18" charset="0"/>
              </a:rPr>
              <a:t>Project</a:t>
            </a:r>
            <a:r>
              <a:rPr lang="en-US" altLang="en-US" sz="1600">
                <a:solidFill>
                  <a:schemeClr val="tx1"/>
                </a:solidFill>
                <a:latin typeface="Times New Roman" panose="02020603050405020304" pitchFamily="18" charset="0"/>
                <a:cs typeface="Times New Roman" panose="02020603050405020304" pitchFamily="18" charset="0"/>
              </a:rPr>
              <a:t> entity.</a:t>
            </a:r>
          </a:p>
          <a:p>
            <a:pPr algn="just"/>
            <a:r>
              <a:rPr lang="en-US" altLang="en-US" sz="1600">
                <a:solidFill>
                  <a:schemeClr val="tx1"/>
                </a:solidFill>
                <a:latin typeface="Times New Roman" panose="02020603050405020304" pitchFamily="18" charset="0"/>
                <a:cs typeface="Times New Roman" panose="02020603050405020304" pitchFamily="18" charset="0"/>
              </a:rPr>
              <a:t>6. The new table </a:t>
            </a:r>
            <a:r>
              <a:rPr lang="en-US" altLang="en-US" sz="1600" i="1">
                <a:solidFill>
                  <a:schemeClr val="tx1"/>
                </a:solidFill>
                <a:latin typeface="Times New Roman" panose="02020603050405020304" pitchFamily="18" charset="0"/>
                <a:cs typeface="Times New Roman" panose="02020603050405020304" pitchFamily="18" charset="0"/>
              </a:rPr>
              <a:t>Works_On</a:t>
            </a:r>
            <a:r>
              <a:rPr lang="en-US" altLang="en-US" sz="1600">
                <a:solidFill>
                  <a:schemeClr val="tx1"/>
                </a:solidFill>
                <a:latin typeface="Times New Roman" panose="02020603050405020304" pitchFamily="18" charset="0"/>
                <a:cs typeface="Times New Roman" panose="02020603050405020304" pitchFamily="18" charset="0"/>
              </a:rPr>
              <a:t> is created for mapping the relationship between Employee and Project relation(table).</a:t>
            </a:r>
          </a:p>
          <a:p>
            <a:pPr algn="just"/>
            <a:br>
              <a:rPr lang="en-US" altLang="en-US" sz="1600">
                <a:solidFill>
                  <a:schemeClr val="tx1"/>
                </a:solidFill>
                <a:latin typeface="Times New Roman" panose="02020603050405020304" pitchFamily="18" charset="0"/>
                <a:cs typeface="Times New Roman" panose="02020603050405020304" pitchFamily="18" charset="0"/>
              </a:rPr>
            </a:br>
            <a:endParaRPr lang="en-US" altLang="en-US" sz="1600">
              <a:solidFill>
                <a:schemeClr val="tx1"/>
              </a:solidFill>
              <a:latin typeface="Times New Roman" panose="02020603050405020304" pitchFamily="18" charset="0"/>
              <a:cs typeface="Times New Roman" panose="02020603050405020304" pitchFamily="18" charset="0"/>
            </a:endParaRPr>
          </a:p>
        </p:txBody>
      </p:sp>
      <p:pic>
        <p:nvPicPr>
          <p:cNvPr id="12291" name="Picture 2" descr="https://miro.medium.com/max/1400/1*tvKivWYhD_sfdHlFLc51Bg.png">
            <a:extLst>
              <a:ext uri="{FF2B5EF4-FFF2-40B4-BE49-F238E27FC236}">
                <a16:creationId xmlns:a16="http://schemas.microsoft.com/office/drawing/2014/main" id="{DBBD7859-D0A2-E0DE-D6FD-10EBE8B5F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88931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a:extLst>
              <a:ext uri="{FF2B5EF4-FFF2-40B4-BE49-F238E27FC236}">
                <a16:creationId xmlns:a16="http://schemas.microsoft.com/office/drawing/2014/main" id="{E89E3475-0FD1-6060-561A-F0A8E695F1ED}"/>
              </a:ext>
            </a:extLst>
          </p:cNvPr>
          <p:cNvSpPr>
            <a:spLocks noChangeArrowheads="1"/>
          </p:cNvSpPr>
          <p:nvPr/>
        </p:nvSpPr>
        <p:spPr bwMode="auto">
          <a:xfrm>
            <a:off x="323850" y="549275"/>
            <a:ext cx="7704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a:solidFill>
                  <a:srgbClr val="C00000"/>
                </a:solidFill>
              </a:rPr>
              <a:t>Step 5:</a:t>
            </a:r>
            <a:r>
              <a:rPr lang="en-US" altLang="en-US">
                <a:solidFill>
                  <a:srgbClr val="800000"/>
                </a:solidFill>
              </a:rPr>
              <a:t> Mapping of Binary M:N Relationship Types</a:t>
            </a:r>
            <a:endParaRPr lang="en-US" altLang="en-US">
              <a:solidFill>
                <a:srgbClr val="C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191F1F1A-2180-A10A-468B-1D3238040F43}"/>
              </a:ext>
            </a:extLst>
          </p:cNvPr>
          <p:cNvSpPr>
            <a:spLocks noChangeArrowheads="1"/>
          </p:cNvSpPr>
          <p:nvPr/>
        </p:nvSpPr>
        <p:spPr bwMode="auto">
          <a:xfrm>
            <a:off x="0" y="1484313"/>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a:solidFill>
                  <a:schemeClr val="tx1"/>
                </a:solidFill>
                <a:latin typeface="Times New Roman" panose="02020603050405020304" pitchFamily="18" charset="0"/>
                <a:cs typeface="Times New Roman" panose="02020603050405020304" pitchFamily="18" charset="0"/>
              </a:rPr>
              <a:t>1. Now identify the relations(tables) that contain multi-valued attributes.</a:t>
            </a:r>
          </a:p>
          <a:p>
            <a:r>
              <a:rPr lang="en-US" altLang="en-US" sz="1600">
                <a:solidFill>
                  <a:schemeClr val="tx1"/>
                </a:solidFill>
                <a:latin typeface="Times New Roman" panose="02020603050405020304" pitchFamily="18" charset="0"/>
                <a:cs typeface="Times New Roman" panose="02020603050405020304" pitchFamily="18" charset="0"/>
              </a:rPr>
              <a:t>2. Then we need to create a new relation S</a:t>
            </a:r>
          </a:p>
          <a:p>
            <a:r>
              <a:rPr lang="en-US" altLang="en-US" sz="1600">
                <a:solidFill>
                  <a:schemeClr val="tx1"/>
                </a:solidFill>
                <a:latin typeface="Times New Roman" panose="02020603050405020304" pitchFamily="18" charset="0"/>
                <a:cs typeface="Times New Roman" panose="02020603050405020304" pitchFamily="18" charset="0"/>
              </a:rPr>
              <a:t>3. In the new relation S we add as foreign keys the primary keys of the corresponding relation.</a:t>
            </a:r>
          </a:p>
          <a:p>
            <a:pPr algn="just"/>
            <a:r>
              <a:rPr lang="en-US" altLang="en-US" sz="1600">
                <a:solidFill>
                  <a:schemeClr val="tx1"/>
                </a:solidFill>
                <a:latin typeface="Times New Roman" panose="02020603050405020304" pitchFamily="18" charset="0"/>
                <a:cs typeface="Times New Roman" panose="02020603050405020304" pitchFamily="18" charset="0"/>
              </a:rPr>
              <a:t>4. Then we add the multi-valued attribute to S; the combination of all attributes in S forms the primary key.</a:t>
            </a:r>
          </a:p>
          <a:p>
            <a:r>
              <a:rPr lang="en-US" altLang="en-US" sz="1600">
                <a:solidFill>
                  <a:schemeClr val="tx1"/>
                </a:solidFill>
                <a:latin typeface="Times New Roman" panose="02020603050405020304" pitchFamily="18" charset="0"/>
                <a:cs typeface="Times New Roman" panose="02020603050405020304" pitchFamily="18" charset="0"/>
              </a:rPr>
              <a:t>5. For the given ER-Diagram there exists a multi-valued attribute (</a:t>
            </a:r>
            <a:r>
              <a:rPr lang="en-US" altLang="en-US" sz="1600" i="1">
                <a:solidFill>
                  <a:schemeClr val="tx1"/>
                </a:solidFill>
                <a:latin typeface="Times New Roman" panose="02020603050405020304" pitchFamily="18" charset="0"/>
                <a:cs typeface="Times New Roman" panose="02020603050405020304" pitchFamily="18" charset="0"/>
              </a:rPr>
              <a:t>Locations</a:t>
            </a:r>
            <a:r>
              <a:rPr lang="en-US" altLang="en-US" sz="1600">
                <a:solidFill>
                  <a:schemeClr val="tx1"/>
                </a:solidFill>
                <a:latin typeface="Times New Roman" panose="02020603050405020304" pitchFamily="18" charset="0"/>
                <a:cs typeface="Times New Roman" panose="02020603050405020304" pitchFamily="18" charset="0"/>
              </a:rPr>
              <a:t>) in Department relation(table).</a:t>
            </a:r>
          </a:p>
          <a:p>
            <a:r>
              <a:rPr lang="en-US" altLang="en-US" sz="1600">
                <a:solidFill>
                  <a:schemeClr val="tx1"/>
                </a:solidFill>
                <a:latin typeface="Times New Roman" panose="02020603050405020304" pitchFamily="18" charset="0"/>
                <a:cs typeface="Times New Roman" panose="02020603050405020304" pitchFamily="18" charset="0"/>
              </a:rPr>
              <a:t>6. So, we create a new relation called </a:t>
            </a:r>
            <a:r>
              <a:rPr lang="en-US" altLang="en-US" sz="1600" i="1">
                <a:solidFill>
                  <a:schemeClr val="tx1"/>
                </a:solidFill>
                <a:latin typeface="Times New Roman" panose="02020603050405020304" pitchFamily="18" charset="0"/>
                <a:cs typeface="Times New Roman" panose="02020603050405020304" pitchFamily="18" charset="0"/>
              </a:rPr>
              <a:t>Dept_Locations</a:t>
            </a:r>
            <a:r>
              <a:rPr lang="en-US" altLang="en-US" sz="1600">
                <a:solidFill>
                  <a:schemeClr val="tx1"/>
                </a:solidFill>
                <a:latin typeface="Times New Roman" panose="02020603050405020304" pitchFamily="18" charset="0"/>
                <a:cs typeface="Times New Roman" panose="02020603050405020304" pitchFamily="18" charset="0"/>
              </a:rPr>
              <a:t>. To this new relation we add the primary key of </a:t>
            </a:r>
            <a:r>
              <a:rPr lang="en-US" altLang="en-US" sz="1600" i="1">
                <a:solidFill>
                  <a:schemeClr val="tx1"/>
                </a:solidFill>
                <a:latin typeface="Times New Roman" panose="02020603050405020304" pitchFamily="18" charset="0"/>
                <a:cs typeface="Times New Roman" panose="02020603050405020304" pitchFamily="18" charset="0"/>
              </a:rPr>
              <a:t>Department </a:t>
            </a:r>
            <a:r>
              <a:rPr lang="en-US" altLang="en-US" sz="1600">
                <a:solidFill>
                  <a:schemeClr val="tx1"/>
                </a:solidFill>
                <a:latin typeface="Times New Roman" panose="02020603050405020304" pitchFamily="18" charset="0"/>
                <a:cs typeface="Times New Roman" panose="02020603050405020304" pitchFamily="18" charset="0"/>
              </a:rPr>
              <a:t>Table that is </a:t>
            </a:r>
            <a:r>
              <a:rPr lang="en-US" altLang="en-US" sz="1600" i="1">
                <a:solidFill>
                  <a:schemeClr val="tx1"/>
                </a:solidFill>
                <a:latin typeface="Times New Roman" panose="02020603050405020304" pitchFamily="18" charset="0"/>
                <a:cs typeface="Times New Roman" panose="02020603050405020304" pitchFamily="18" charset="0"/>
              </a:rPr>
              <a:t>D_Number</a:t>
            </a:r>
            <a:r>
              <a:rPr lang="en-US" altLang="en-US" sz="1600">
                <a:solidFill>
                  <a:schemeClr val="tx1"/>
                </a:solidFill>
                <a:latin typeface="Times New Roman" panose="02020603050405020304" pitchFamily="18" charset="0"/>
                <a:cs typeface="Times New Roman" panose="02020603050405020304" pitchFamily="18" charset="0"/>
              </a:rPr>
              <a:t> and the multi-valued attribute </a:t>
            </a:r>
            <a:r>
              <a:rPr lang="en-US" altLang="en-US" sz="1600" i="1">
                <a:solidFill>
                  <a:schemeClr val="tx1"/>
                </a:solidFill>
                <a:latin typeface="Times New Roman" panose="02020603050405020304" pitchFamily="18" charset="0"/>
                <a:cs typeface="Times New Roman" panose="02020603050405020304" pitchFamily="18" charset="0"/>
              </a:rPr>
              <a:t>Locations.</a:t>
            </a:r>
            <a:endParaRPr lang="en-US" altLang="en-US" sz="1600">
              <a:solidFill>
                <a:schemeClr val="tx1"/>
              </a:solidFill>
              <a:latin typeface="Times New Roman" panose="02020603050405020304" pitchFamily="18" charset="0"/>
              <a:cs typeface="Times New Roman" panose="02020603050405020304" pitchFamily="18" charset="0"/>
            </a:endParaRPr>
          </a:p>
          <a:p>
            <a:br>
              <a:rPr lang="en-US" altLang="en-US" sz="1600">
                <a:solidFill>
                  <a:schemeClr val="tx1"/>
                </a:solidFill>
                <a:latin typeface="Times New Roman" panose="02020603050405020304" pitchFamily="18" charset="0"/>
                <a:cs typeface="Times New Roman" panose="02020603050405020304" pitchFamily="18" charset="0"/>
              </a:rPr>
            </a:br>
            <a:endParaRPr lang="en-US" altLang="en-US" sz="1600">
              <a:solidFill>
                <a:schemeClr val="tx1"/>
              </a:solidFill>
              <a:latin typeface="Times New Roman" panose="02020603050405020304" pitchFamily="18" charset="0"/>
              <a:cs typeface="Times New Roman" panose="02020603050405020304" pitchFamily="18" charset="0"/>
            </a:endParaRPr>
          </a:p>
        </p:txBody>
      </p:sp>
      <p:sp>
        <p:nvSpPr>
          <p:cNvPr id="13315" name="Rectangle 2">
            <a:extLst>
              <a:ext uri="{FF2B5EF4-FFF2-40B4-BE49-F238E27FC236}">
                <a16:creationId xmlns:a16="http://schemas.microsoft.com/office/drawing/2014/main" id="{C0A53059-6B30-4E08-FD4F-7CBDFBE09758}"/>
              </a:ext>
            </a:extLst>
          </p:cNvPr>
          <p:cNvSpPr>
            <a:spLocks noChangeArrowheads="1"/>
          </p:cNvSpPr>
          <p:nvPr/>
        </p:nvSpPr>
        <p:spPr bwMode="auto">
          <a:xfrm>
            <a:off x="250825" y="549275"/>
            <a:ext cx="581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b="1">
                <a:solidFill>
                  <a:srgbClr val="C00000"/>
                </a:solidFill>
              </a:rPr>
              <a:t>Step 6:</a:t>
            </a:r>
            <a:r>
              <a:rPr lang="en-US" altLang="en-US">
                <a:solidFill>
                  <a:srgbClr val="800000"/>
                </a:solidFill>
              </a:rPr>
              <a:t> Mapping of Multivalued attributes</a:t>
            </a:r>
            <a:endParaRPr lang="en-US" altLang="en-US">
              <a:solidFill>
                <a:srgbClr val="C00000"/>
              </a:solidFill>
            </a:endParaRPr>
          </a:p>
        </p:txBody>
      </p:sp>
      <p:pic>
        <p:nvPicPr>
          <p:cNvPr id="13316" name="Picture 2" descr="https://miro.medium.com/max/1400/1*jo9Tz4WM1bRpCEeJL2v4XQ.png">
            <a:extLst>
              <a:ext uri="{FF2B5EF4-FFF2-40B4-BE49-F238E27FC236}">
                <a16:creationId xmlns:a16="http://schemas.microsoft.com/office/drawing/2014/main" id="{2B3DC122-FE15-114E-5B8C-74AE8B220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57563"/>
            <a:ext cx="8964613"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a:extLst>
              <a:ext uri="{FF2B5EF4-FFF2-40B4-BE49-F238E27FC236}">
                <a16:creationId xmlns:a16="http://schemas.microsoft.com/office/drawing/2014/main" id="{542BDE8C-D7A0-9C5E-C913-20BF882E601D}"/>
              </a:ext>
            </a:extLst>
          </p:cNvPr>
          <p:cNvSpPr txBox="1">
            <a:spLocks noChangeArrowheads="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r>
              <a:rPr lang="en-US" altLang="en-US" sz="1400" b="1">
                <a:solidFill>
                  <a:srgbClr val="990033"/>
                </a:solidFill>
              </a:rPr>
              <a:t>Slide 7- </a:t>
            </a:r>
            <a:fld id="{8F4846F2-EA3B-41D3-BF1F-658B2AF6B189}" type="slidenum">
              <a:rPr lang="en-US" altLang="en-US" sz="1400" b="1">
                <a:solidFill>
                  <a:srgbClr val="990033"/>
                </a:solidFill>
              </a:rPr>
              <a:pPr algn="r" eaLnBrk="1" hangingPunct="1">
                <a:buSzPct val="100000"/>
              </a:pPr>
              <a:t>86</a:t>
            </a:fld>
            <a:endParaRPr lang="en-US" altLang="en-US" sz="1400" b="1">
              <a:solidFill>
                <a:srgbClr val="990033"/>
              </a:solidFill>
            </a:endParaRPr>
          </a:p>
        </p:txBody>
      </p:sp>
      <p:sp>
        <p:nvSpPr>
          <p:cNvPr id="14339" name="Text Box 2">
            <a:extLst>
              <a:ext uri="{FF2B5EF4-FFF2-40B4-BE49-F238E27FC236}">
                <a16:creationId xmlns:a16="http://schemas.microsoft.com/office/drawing/2014/main" id="{925C5BE7-605B-B55A-EE59-296FC22D113C}"/>
              </a:ext>
            </a:extLst>
          </p:cNvPr>
          <p:cNvSpPr txBox="1">
            <a:spLocks noChangeArrowheads="1"/>
          </p:cNvSpPr>
          <p:nvPr/>
        </p:nvSpPr>
        <p:spPr bwMode="auto">
          <a:xfrm>
            <a:off x="685800" y="258763"/>
            <a:ext cx="777240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br>
              <a:rPr lang="en-US" altLang="en-US" sz="2800" b="1">
                <a:solidFill>
                  <a:srgbClr val="800000"/>
                </a:solidFill>
              </a:rPr>
            </a:br>
            <a:r>
              <a:rPr lang="en-US" altLang="en-US" sz="2800" b="1">
                <a:solidFill>
                  <a:srgbClr val="C00000"/>
                </a:solidFill>
              </a:rPr>
              <a:t>Step 7:</a:t>
            </a:r>
            <a:r>
              <a:rPr lang="en-US" altLang="en-US" sz="2800">
                <a:solidFill>
                  <a:srgbClr val="800000"/>
                </a:solidFill>
              </a:rPr>
              <a:t> Mapping of N-ary Relationship Types</a:t>
            </a:r>
            <a:endParaRPr lang="en-US" altLang="en-US" sz="2800">
              <a:solidFill>
                <a:srgbClr val="C00000"/>
              </a:solidFill>
            </a:endParaRPr>
          </a:p>
        </p:txBody>
      </p:sp>
      <p:sp>
        <p:nvSpPr>
          <p:cNvPr id="14340" name="Text Box 3">
            <a:extLst>
              <a:ext uri="{FF2B5EF4-FFF2-40B4-BE49-F238E27FC236}">
                <a16:creationId xmlns:a16="http://schemas.microsoft.com/office/drawing/2014/main" id="{B139643F-32F2-B2A8-AE43-16E65FA253EB}"/>
              </a:ext>
            </a:extLst>
          </p:cNvPr>
          <p:cNvSpPr txBox="1">
            <a:spLocks noChangeArrowheads="1"/>
          </p:cNvSpPr>
          <p:nvPr/>
        </p:nvSpPr>
        <p:spPr bwMode="auto">
          <a:xfrm>
            <a:off x="323850" y="1676400"/>
            <a:ext cx="83439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rIns="0"/>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bg1"/>
                </a:solidFill>
                <a:latin typeface="Arial" panose="020B0604020202020204" pitchFamily="34" charset="0"/>
                <a:cs typeface="Noto Sans CJK SC Regular" charset="0"/>
              </a:defRPr>
            </a:lvl9pPr>
          </a:lstStyle>
          <a:p>
            <a:pPr lvl="1" algn="just" eaLnBrk="1" hangingPunct="1">
              <a:lnSpc>
                <a:spcPct val="90000"/>
              </a:lnSpc>
              <a:spcBef>
                <a:spcPts val="550"/>
              </a:spcBef>
              <a:buClr>
                <a:srgbClr val="333399"/>
              </a:buClr>
              <a:buSzPct val="55000"/>
              <a:buFont typeface="Wingdings" panose="05000000000000000000" pitchFamily="2" charset="2"/>
              <a:buChar char=""/>
            </a:pPr>
            <a:r>
              <a:rPr lang="en-US" altLang="en-US" sz="1600">
                <a:solidFill>
                  <a:schemeClr val="tx1"/>
                </a:solidFill>
                <a:latin typeface="Times New Roman" panose="02020603050405020304" pitchFamily="18" charset="0"/>
                <a:cs typeface="Times New Roman" panose="02020603050405020304" pitchFamily="18" charset="0"/>
              </a:rPr>
              <a:t>For each n-ary relationship type R, where n&gt;2, create a new relationship S to represent R.</a:t>
            </a:r>
          </a:p>
          <a:p>
            <a:pPr lvl="1" algn="just" eaLnBrk="1" hangingPunct="1">
              <a:lnSpc>
                <a:spcPct val="90000"/>
              </a:lnSpc>
              <a:spcBef>
                <a:spcPts val="550"/>
              </a:spcBef>
              <a:buClr>
                <a:srgbClr val="333399"/>
              </a:buClr>
              <a:buSzPct val="55000"/>
              <a:buFont typeface="Wingdings" panose="05000000000000000000" pitchFamily="2" charset="2"/>
              <a:buChar char=""/>
            </a:pPr>
            <a:r>
              <a:rPr lang="en-US" altLang="en-US" sz="1600">
                <a:solidFill>
                  <a:schemeClr val="tx1"/>
                </a:solidFill>
                <a:latin typeface="Times New Roman" panose="02020603050405020304" pitchFamily="18" charset="0"/>
                <a:cs typeface="Times New Roman" panose="02020603050405020304" pitchFamily="18" charset="0"/>
              </a:rPr>
              <a:t>Include as foreign key attributes in S the primary keys of the relations that represent the participating entity types. </a:t>
            </a:r>
          </a:p>
          <a:p>
            <a:pPr lvl="1" algn="just" eaLnBrk="1" hangingPunct="1">
              <a:lnSpc>
                <a:spcPct val="90000"/>
              </a:lnSpc>
              <a:spcBef>
                <a:spcPts val="425"/>
              </a:spcBef>
              <a:buClr>
                <a:srgbClr val="333399"/>
              </a:buClr>
              <a:buSzPct val="55000"/>
              <a:buFont typeface="Wingdings" panose="05000000000000000000" pitchFamily="2" charset="2"/>
              <a:buChar char=""/>
            </a:pPr>
            <a:r>
              <a:rPr lang="en-US" altLang="en-US" sz="1600">
                <a:solidFill>
                  <a:schemeClr val="tx1"/>
                </a:solidFill>
                <a:latin typeface="Times New Roman" panose="02020603050405020304" pitchFamily="18" charset="0"/>
                <a:cs typeface="Times New Roman" panose="02020603050405020304" pitchFamily="18" charset="0"/>
              </a:rPr>
              <a:t>Also include any simple attributes of the n-ary relationship type (or simple components of composite attributes) as attributes of S. </a:t>
            </a:r>
          </a:p>
          <a:p>
            <a:pPr algn="just" eaLnBrk="1" hangingPunct="1">
              <a:lnSpc>
                <a:spcPct val="90000"/>
              </a:lnSpc>
              <a:spcBef>
                <a:spcPts val="600"/>
              </a:spcBef>
              <a:buClr>
                <a:srgbClr val="990033"/>
              </a:buClr>
              <a:buSzPct val="60000"/>
              <a:buFont typeface="Wingdings" panose="05000000000000000000" pitchFamily="2" charset="2"/>
              <a:buChar char=""/>
            </a:pPr>
            <a:r>
              <a:rPr lang="en-US" altLang="en-US" b="1">
                <a:solidFill>
                  <a:srgbClr val="333399"/>
                </a:solidFill>
              </a:rPr>
              <a:t>Example: </a:t>
            </a:r>
            <a:r>
              <a:rPr lang="en-US" altLang="en-US">
                <a:solidFill>
                  <a:srgbClr val="333399"/>
                </a:solidFill>
              </a:rPr>
              <a:t>The relationship type SUPPLY</a:t>
            </a:r>
          </a:p>
          <a:p>
            <a:pPr lvl="1" algn="just" eaLnBrk="1" hangingPunct="1">
              <a:lnSpc>
                <a:spcPct val="90000"/>
              </a:lnSpc>
              <a:spcBef>
                <a:spcPts val="500"/>
              </a:spcBef>
              <a:buClr>
                <a:srgbClr val="333399"/>
              </a:buClr>
              <a:buSzPct val="55000"/>
              <a:buFont typeface="Wingdings" panose="05000000000000000000" pitchFamily="2" charset="2"/>
              <a:buChar char=""/>
            </a:pPr>
            <a:r>
              <a:rPr lang="en-US" altLang="en-US" sz="1600">
                <a:solidFill>
                  <a:schemeClr val="tx1"/>
                </a:solidFill>
                <a:latin typeface="Times New Roman" panose="02020603050405020304" pitchFamily="18" charset="0"/>
                <a:cs typeface="Times New Roman" panose="02020603050405020304" pitchFamily="18" charset="0"/>
              </a:rPr>
              <a:t>This can be mapped to the relation SUPPLY shown in the relational schema, whose primary key is the combination of the three foreign keys {SNAME, PARTNO, PROJNAME}</a:t>
            </a:r>
          </a:p>
        </p:txBody>
      </p:sp>
      <p:pic>
        <p:nvPicPr>
          <p:cNvPr id="14341" name="Picture 3">
            <a:extLst>
              <a:ext uri="{FF2B5EF4-FFF2-40B4-BE49-F238E27FC236}">
                <a16:creationId xmlns:a16="http://schemas.microsoft.com/office/drawing/2014/main" id="{30C60472-858A-2336-3879-7B9E9191B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941888"/>
            <a:ext cx="2662238"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342" name="Picture 3">
            <a:extLst>
              <a:ext uri="{FF2B5EF4-FFF2-40B4-BE49-F238E27FC236}">
                <a16:creationId xmlns:a16="http://schemas.microsoft.com/office/drawing/2014/main" id="{337F8693-600C-CD21-6A7D-2FD5625BE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650" y="4387850"/>
            <a:ext cx="38608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80A187D6-C5F6-58FD-5D46-63C14448D939}"/>
              </a:ext>
            </a:extLst>
          </p:cNvPr>
          <p:cNvSpPr txBox="1">
            <a:spLocks noChangeArrowheads="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r>
              <a:rPr lang="en-US" altLang="en-US" sz="1400" b="1">
                <a:solidFill>
                  <a:srgbClr val="990033"/>
                </a:solidFill>
              </a:rPr>
              <a:t>Slide 7- </a:t>
            </a:r>
            <a:fld id="{3CB97FA0-557B-4DAE-A351-1AD18869B04A}" type="slidenum">
              <a:rPr lang="en-US" altLang="en-US" sz="1400" b="1">
                <a:solidFill>
                  <a:srgbClr val="990033"/>
                </a:solidFill>
              </a:rPr>
              <a:pPr algn="r" eaLnBrk="1" hangingPunct="1">
                <a:buSzPct val="100000"/>
              </a:pPr>
              <a:t>87</a:t>
            </a:fld>
            <a:endParaRPr lang="en-US" altLang="en-US" sz="1400" b="1">
              <a:solidFill>
                <a:srgbClr val="990033"/>
              </a:solidFill>
            </a:endParaRPr>
          </a:p>
        </p:txBody>
      </p:sp>
      <p:sp>
        <p:nvSpPr>
          <p:cNvPr id="16387" name="Text Box 2">
            <a:extLst>
              <a:ext uri="{FF2B5EF4-FFF2-40B4-BE49-F238E27FC236}">
                <a16:creationId xmlns:a16="http://schemas.microsoft.com/office/drawing/2014/main" id="{C09E57C6-9E7E-F919-1445-41B19D11403B}"/>
              </a:ext>
            </a:extLst>
          </p:cNvPr>
          <p:cNvSpPr txBox="1">
            <a:spLocks noChangeArrowheads="1"/>
          </p:cNvSpPr>
          <p:nvPr/>
        </p:nvSpPr>
        <p:spPr bwMode="auto">
          <a:xfrm>
            <a:off x="228600" y="303213"/>
            <a:ext cx="7796213"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eaLnBrk="1" hangingPunct="1">
              <a:buSzPct val="100000"/>
            </a:pPr>
            <a:r>
              <a:rPr lang="en-US" altLang="en-US" sz="1800" b="1">
                <a:solidFill>
                  <a:srgbClr val="800000"/>
                </a:solidFill>
              </a:rPr>
              <a:t>FIGURE :</a:t>
            </a:r>
            <a:br>
              <a:rPr lang="en-US" altLang="en-US" sz="1800" b="1">
                <a:solidFill>
                  <a:srgbClr val="800000"/>
                </a:solidFill>
              </a:rPr>
            </a:br>
            <a:r>
              <a:rPr lang="en-US" altLang="en-US" sz="1800">
                <a:solidFill>
                  <a:srgbClr val="800000"/>
                </a:solidFill>
              </a:rPr>
              <a:t>Result of mapping the COMPANY ER schema into a relational schema.</a:t>
            </a:r>
          </a:p>
        </p:txBody>
      </p:sp>
      <p:pic>
        <p:nvPicPr>
          <p:cNvPr id="16388" name="Picture 3">
            <a:extLst>
              <a:ext uri="{FF2B5EF4-FFF2-40B4-BE49-F238E27FC236}">
                <a16:creationId xmlns:a16="http://schemas.microsoft.com/office/drawing/2014/main" id="{312FF47E-3DA0-804B-C75A-1FF53151A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1511300"/>
            <a:ext cx="7369175"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C737EB7C-8CAF-9EE1-2AE5-6681D7ED5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565400"/>
            <a:ext cx="640873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B15B0D7F-7945-DA5A-1AE7-30245330DDEE}"/>
              </a:ext>
            </a:extLst>
          </p:cNvPr>
          <p:cNvGraphicFramePr>
            <a:graphicFrameLocks noGrp="1"/>
          </p:cNvGraphicFramePr>
          <p:nvPr/>
        </p:nvGraphicFramePr>
        <p:xfrm>
          <a:off x="179388" y="260350"/>
          <a:ext cx="8291512" cy="2136775"/>
        </p:xfrm>
        <a:graphic>
          <a:graphicData uri="http://schemas.openxmlformats.org/drawingml/2006/table">
            <a:tbl>
              <a:tblPr/>
              <a:tblGrid>
                <a:gridCol w="8291512">
                  <a:extLst>
                    <a:ext uri="{9D8B030D-6E8A-4147-A177-3AD203B41FA5}">
                      <a16:colId xmlns:a16="http://schemas.microsoft.com/office/drawing/2014/main" val="20000"/>
                    </a:ext>
                  </a:extLst>
                </a:gridCol>
              </a:tblGrid>
              <a:tr h="2136775">
                <a:tc>
                  <a:txBody>
                    <a:bodyPr/>
                    <a:lstStyle/>
                    <a:p>
                      <a:pPr algn="just">
                        <a:lnSpc>
                          <a:spcPct val="150000"/>
                        </a:lnSpc>
                        <a:spcAft>
                          <a:spcPts val="1000"/>
                        </a:spcAft>
                      </a:pPr>
                      <a:r>
                        <a:rPr lang="en-US" sz="2400" dirty="0">
                          <a:effectLst/>
                          <a:latin typeface="Times New Roman" panose="02020603050405020304" pitchFamily="18" charset="0"/>
                          <a:ea typeface="Malgun Gothic" panose="020B0503020000020004" pitchFamily="34" charset="-127"/>
                          <a:cs typeface="Times New Roman" panose="02020603050405020304" pitchFamily="18" charset="0"/>
                        </a:rPr>
                        <a:t>Figure below shows an ER schema for a database that can be used to keep track of Student and their reading habits. </a:t>
                      </a:r>
                      <a:r>
                        <a:rPr lang="en-US" sz="2400" b="1" dirty="0">
                          <a:effectLst/>
                          <a:latin typeface="Times New Roman" panose="02020603050405020304" pitchFamily="18" charset="0"/>
                          <a:ea typeface="Malgun Gothic" panose="020B0503020000020004" pitchFamily="34" charset="-127"/>
                          <a:cs typeface="Times New Roman" panose="02020603050405020304" pitchFamily="18" charset="0"/>
                        </a:rPr>
                        <a:t>Deduce</a:t>
                      </a:r>
                      <a:r>
                        <a:rPr lang="en-US" sz="2400" dirty="0">
                          <a:effectLst/>
                          <a:latin typeface="Times New Roman" panose="02020603050405020304" pitchFamily="18" charset="0"/>
                          <a:ea typeface="Malgun Gothic" panose="020B0503020000020004" pitchFamily="34" charset="-127"/>
                          <a:cs typeface="Times New Roman" panose="02020603050405020304" pitchFamily="18" charset="0"/>
                        </a:rPr>
                        <a:t> this ER diagram into a relational schema and specify all primary keys and foreign keys.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0" marB="0">
                    <a:lnL>
                      <a:noFill/>
                    </a:lnL>
                    <a:lnR>
                      <a:noFill/>
                    </a:lnR>
                    <a:lnT>
                      <a:noFill/>
                    </a:lnT>
                    <a:lnB>
                      <a:noFill/>
                    </a:lnB>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a:extLst>
              <a:ext uri="{FF2B5EF4-FFF2-40B4-BE49-F238E27FC236}">
                <a16:creationId xmlns:a16="http://schemas.microsoft.com/office/drawing/2014/main" id="{4BFF18C3-4F83-8353-14C0-7C015530F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6840538"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IN" altLang="en-US"/>
              <a:t>Hierarchy of Composite Attributes:</a:t>
            </a:r>
          </a:p>
        </p:txBody>
      </p:sp>
      <p:pic>
        <p:nvPicPr>
          <p:cNvPr id="69635" name="Content Placeholder 4"/>
          <p:cNvPicPr>
            <a:picLocks noGrp="1" noChangeAspect="1" noChangeArrowheads="1"/>
          </p:cNvPicPr>
          <p:nvPr>
            <p:ph sz="quarter" idx="1"/>
          </p:nvPr>
        </p:nvPicPr>
        <p:blipFill>
          <a:blip r:embed="rId2" cstate="print"/>
          <a:srcRect/>
          <a:stretch>
            <a:fillRect/>
          </a:stretch>
        </p:blipFill>
        <p:spPr>
          <a:xfrm>
            <a:off x="914400" y="2667000"/>
            <a:ext cx="7315200" cy="3200400"/>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66432-28E0-AE12-DD12-5102B95D9C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43000"/>
            <a:ext cx="8229600" cy="5257800"/>
          </a:xfrm>
          <a:prstGeom prst="rect">
            <a:avLst/>
          </a:prstGeom>
          <a:noFill/>
          <a:ln>
            <a:noFill/>
          </a:ln>
        </p:spPr>
      </p:pic>
      <p:sp>
        <p:nvSpPr>
          <p:cNvPr id="3" name="TextBox 2">
            <a:extLst>
              <a:ext uri="{FF2B5EF4-FFF2-40B4-BE49-F238E27FC236}">
                <a16:creationId xmlns:a16="http://schemas.microsoft.com/office/drawing/2014/main" id="{8AFC9772-CF82-5CAB-2A11-CBFD26672A77}"/>
              </a:ext>
            </a:extLst>
          </p:cNvPr>
          <p:cNvSpPr txBox="1"/>
          <p:nvPr/>
        </p:nvSpPr>
        <p:spPr>
          <a:xfrm>
            <a:off x="1676400" y="685800"/>
            <a:ext cx="3810000" cy="461665"/>
          </a:xfrm>
          <a:prstGeom prst="rect">
            <a:avLst/>
          </a:prstGeom>
          <a:noFill/>
        </p:spPr>
        <p:txBody>
          <a:bodyPr wrap="square" rtlCol="0">
            <a:spAutoFit/>
          </a:bodyPr>
          <a:lstStyle/>
          <a:p>
            <a:r>
              <a:rPr lang="en-US" sz="2400" b="1" dirty="0"/>
              <a:t>Institute Database</a:t>
            </a:r>
            <a:endParaRPr lang="en-IN" sz="2400" b="1" dirty="0"/>
          </a:p>
        </p:txBody>
      </p:sp>
    </p:spTree>
    <p:extLst>
      <p:ext uri="{BB962C8B-B14F-4D97-AF65-F5344CB8AC3E}">
        <p14:creationId xmlns:p14="http://schemas.microsoft.com/office/powerpoint/2010/main" val="8193867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EDEC9-3E2F-C3A3-9EAC-F11865B0B900}"/>
              </a:ext>
            </a:extLst>
          </p:cNvPr>
          <p:cNvPicPr>
            <a:picLocks noChangeAspect="1"/>
          </p:cNvPicPr>
          <p:nvPr/>
        </p:nvPicPr>
        <p:blipFill>
          <a:blip r:embed="rId2"/>
          <a:stretch>
            <a:fillRect/>
          </a:stretch>
        </p:blipFill>
        <p:spPr>
          <a:xfrm>
            <a:off x="1066800" y="457200"/>
            <a:ext cx="6705600" cy="5943599"/>
          </a:xfrm>
          <a:prstGeom prst="rect">
            <a:avLst/>
          </a:prstGeom>
        </p:spPr>
      </p:pic>
    </p:spTree>
    <p:extLst>
      <p:ext uri="{BB962C8B-B14F-4D97-AF65-F5344CB8AC3E}">
        <p14:creationId xmlns:p14="http://schemas.microsoft.com/office/powerpoint/2010/main" val="164094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a:extLst>
              <a:ext uri="{FF2B5EF4-FFF2-40B4-BE49-F238E27FC236}">
                <a16:creationId xmlns:a16="http://schemas.microsoft.com/office/drawing/2014/main" id="{DF982A9C-EA11-8E2D-425B-7AE0EB34D38A}"/>
              </a:ext>
            </a:extLst>
          </p:cNvPr>
          <p:cNvSpPr txBox="1">
            <a:spLocks noChangeArrowheads="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algn="r" eaLnBrk="1" hangingPunct="1">
              <a:buSzPct val="100000"/>
            </a:pPr>
            <a:r>
              <a:rPr lang="en-US" altLang="en-US" sz="1400" b="1">
                <a:solidFill>
                  <a:srgbClr val="990033"/>
                </a:solidFill>
              </a:rPr>
              <a:t>Slide 7- </a:t>
            </a:r>
            <a:fld id="{E29D9539-CF1D-43A2-A460-575D5C7D2449}" type="slidenum">
              <a:rPr lang="en-US" altLang="en-US" sz="1400" b="1">
                <a:solidFill>
                  <a:srgbClr val="990033"/>
                </a:solidFill>
              </a:rPr>
              <a:pPr algn="r" eaLnBrk="1" hangingPunct="1">
                <a:buSzPct val="100000"/>
              </a:pPr>
              <a:t>92</a:t>
            </a:fld>
            <a:endParaRPr lang="en-US" altLang="en-US" sz="1400" b="1">
              <a:solidFill>
                <a:srgbClr val="990033"/>
              </a:solidFill>
            </a:endParaRPr>
          </a:p>
        </p:txBody>
      </p:sp>
      <p:sp>
        <p:nvSpPr>
          <p:cNvPr id="20483" name="Text Box 2">
            <a:extLst>
              <a:ext uri="{FF2B5EF4-FFF2-40B4-BE49-F238E27FC236}">
                <a16:creationId xmlns:a16="http://schemas.microsoft.com/office/drawing/2014/main" id="{096A9976-756B-EA36-4728-0AB2E13C148E}"/>
              </a:ext>
            </a:extLst>
          </p:cNvPr>
          <p:cNvSpPr txBox="1">
            <a:spLocks noChangeArrowheads="1"/>
          </p:cNvSpPr>
          <p:nvPr/>
        </p:nvSpPr>
        <p:spPr bwMode="auto">
          <a:xfrm>
            <a:off x="228600" y="303213"/>
            <a:ext cx="7796213"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panose="020B0604020202020204" pitchFamily="34" charset="0"/>
                <a:cs typeface="Noto Sans CJK SC Regular" charset="0"/>
              </a:defRPr>
            </a:lvl9pPr>
          </a:lstStyle>
          <a:p>
            <a:pPr eaLnBrk="1" hangingPunct="1">
              <a:buSzPct val="100000"/>
            </a:pPr>
            <a:r>
              <a:rPr lang="en-US" altLang="en-US" sz="3600">
                <a:solidFill>
                  <a:srgbClr val="800000"/>
                </a:solidFill>
              </a:rPr>
              <a:t>Summary</a:t>
            </a:r>
          </a:p>
        </p:txBody>
      </p:sp>
      <p:sp>
        <p:nvSpPr>
          <p:cNvPr id="16387" name="Text Box 3">
            <a:extLst>
              <a:ext uri="{FF2B5EF4-FFF2-40B4-BE49-F238E27FC236}">
                <a16:creationId xmlns:a16="http://schemas.microsoft.com/office/drawing/2014/main" id="{5381E84F-1830-C0A9-C0D1-C52CA5DD3849}"/>
              </a:ext>
            </a:extLst>
          </p:cNvPr>
          <p:cNvSpPr txBox="1">
            <a:spLocks noChangeArrowheads="1"/>
          </p:cNvSpPr>
          <p:nvPr/>
        </p:nvSpPr>
        <p:spPr bwMode="auto">
          <a:xfrm>
            <a:off x="239713" y="1600200"/>
            <a:ext cx="8294687" cy="4572000"/>
          </a:xfrm>
          <a:prstGeom prst="rect">
            <a:avLst/>
          </a:prstGeom>
          <a:noFill/>
          <a:ln>
            <a:noFill/>
          </a:ln>
          <a:effectLst/>
        </p:spPr>
        <p:txBody>
          <a:bodyPr rIns="0"/>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rgbClr val="000000"/>
                </a:solidFill>
                <a:latin typeface="Arial" panose="020B0604020202020204" pitchFamily="34" charset="0"/>
                <a:cs typeface="Noto Sans CJK SC Regular" charset="0"/>
              </a:defRPr>
            </a:lvl9pPr>
          </a:lstStyle>
          <a:p>
            <a:pPr eaLnBrk="1" hangingPunct="1">
              <a:lnSpc>
                <a:spcPct val="80000"/>
              </a:lnSpc>
              <a:spcBef>
                <a:spcPts val="600"/>
              </a:spcBef>
              <a:buClr>
                <a:srgbClr val="990033"/>
              </a:buClr>
              <a:buSzPct val="60000"/>
              <a:buFont typeface="Wingdings" panose="05000000000000000000" pitchFamily="2" charset="2"/>
              <a:buChar char=""/>
              <a:defRPr/>
            </a:pPr>
            <a:r>
              <a:rPr lang="en-US" altLang="en-US" b="1" dirty="0">
                <a:solidFill>
                  <a:srgbClr val="333399"/>
                </a:solidFill>
              </a:rPr>
              <a:t>ER-to-Relational Mapping Algorithm </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1: Mapping of Regular Entity Types</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2: Mapping of Weak Entity Types</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3: Mapping of Binary 1:1 Relation Types</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4: Mapping of Binary 1:N Relationship Types.</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5: Mapping of Binary M:N Relationship Types.</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6: Mapping of Multivalued attributes.</a:t>
            </a:r>
          </a:p>
          <a:p>
            <a:pPr lvl="1" eaLnBrk="1" hangingPunct="1">
              <a:lnSpc>
                <a:spcPct val="80000"/>
              </a:lnSpc>
              <a:spcBef>
                <a:spcPts val="525"/>
              </a:spcBef>
              <a:buClr>
                <a:srgbClr val="333399"/>
              </a:buClr>
              <a:buSzPct val="55000"/>
              <a:buFont typeface="Wingdings" panose="05000000000000000000" pitchFamily="2" charset="2"/>
              <a:buChar char=""/>
              <a:defRPr/>
            </a:pPr>
            <a:r>
              <a:rPr lang="en-US" altLang="en-US" sz="2100" dirty="0">
                <a:solidFill>
                  <a:srgbClr val="800000"/>
                </a:solidFill>
              </a:rPr>
              <a:t>Step 7: Mapping of N-</a:t>
            </a:r>
            <a:r>
              <a:rPr lang="en-US" altLang="en-US" sz="2100" dirty="0" err="1">
                <a:solidFill>
                  <a:srgbClr val="800000"/>
                </a:solidFill>
              </a:rPr>
              <a:t>ary</a:t>
            </a:r>
            <a:r>
              <a:rPr lang="en-US" altLang="en-US" sz="2100" dirty="0">
                <a:solidFill>
                  <a:srgbClr val="800000"/>
                </a:solidFill>
              </a:rPr>
              <a:t> Relationship Types.</a:t>
            </a:r>
          </a:p>
          <a:p>
            <a:pPr lvl="1" indent="-279400" eaLnBrk="1" hangingPunct="1">
              <a:lnSpc>
                <a:spcPct val="80000"/>
              </a:lnSpc>
              <a:spcBef>
                <a:spcPts val="525"/>
              </a:spcBef>
              <a:buSzPct val="55000"/>
              <a:defRPr/>
            </a:pPr>
            <a:endParaRPr lang="en-US" altLang="en-US" sz="2100" dirty="0">
              <a:solidFill>
                <a:srgbClr val="8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2065</TotalTime>
  <Words>5104</Words>
  <Application>Microsoft Office PowerPoint</Application>
  <PresentationFormat>On-screen Show (4:3)</PresentationFormat>
  <Paragraphs>574</Paragraphs>
  <Slides>92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Arial Black</vt:lpstr>
      <vt:lpstr>Calibri</vt:lpstr>
      <vt:lpstr>Tahoma</vt:lpstr>
      <vt:lpstr>Times New Roman</vt:lpstr>
      <vt:lpstr>Wingdings</vt:lpstr>
      <vt:lpstr>Office Theme</vt:lpstr>
      <vt:lpstr>Chapter - 2 Data Modeling Using the Entity– Relationship (ER) Model</vt:lpstr>
      <vt:lpstr>Using High-Level Conceptual Data Models for Database Design</vt:lpstr>
      <vt:lpstr>PowerPoint Presentation</vt:lpstr>
      <vt:lpstr>Entity Types, Entity Sets, Attributes, and Keys</vt:lpstr>
      <vt:lpstr>Entities and Attributes:</vt:lpstr>
      <vt:lpstr>PowerPoint Presentation</vt:lpstr>
      <vt:lpstr>Different Types of Attributes in ER Model</vt:lpstr>
      <vt:lpstr>Different Types of Attributes in ER Model</vt:lpstr>
      <vt:lpstr>Hierarchy of Composite Attributes:</vt:lpstr>
      <vt:lpstr>Different Types of Attributes in ER Model</vt:lpstr>
      <vt:lpstr>Different Types of Attributes in ER Model</vt:lpstr>
      <vt:lpstr>PowerPoint Presentation</vt:lpstr>
      <vt:lpstr>Entity Types, Entity Sets, Keys, and Value Sets</vt:lpstr>
      <vt:lpstr>PowerPoint Presentation</vt:lpstr>
      <vt:lpstr>ENTITY SET corresponding to the ENTITY TYPE CAR</vt:lpstr>
      <vt:lpstr>PowerPoint Presentation</vt:lpstr>
      <vt:lpstr>Value Sets (Domains) of Attributes</vt:lpstr>
      <vt:lpstr>An Example Database Application</vt:lpstr>
      <vt:lpstr>Contd…</vt:lpstr>
      <vt:lpstr>Initial Conceptual Design of COMPANY database:</vt:lpstr>
      <vt:lpstr>PowerPoint Presentation</vt:lpstr>
      <vt:lpstr>PowerPoint Presentation</vt:lpstr>
      <vt:lpstr>Degree of a Relationship Type</vt:lpstr>
      <vt:lpstr>PowerPoint Presentation</vt:lpstr>
      <vt:lpstr>PowerPoint Presentation</vt:lpstr>
      <vt:lpstr>PowerPoint Presentation</vt:lpstr>
      <vt:lpstr>Role Names and Recursive Relationships</vt:lpstr>
      <vt:lpstr>Constraints on Binary Relationship Types</vt:lpstr>
      <vt:lpstr>Constraints on Binary Relationship Types : Cardinality ratio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 Database Application</vt:lpstr>
      <vt:lpstr>Contd…</vt:lpstr>
      <vt:lpstr>PowerPoint Presentation</vt:lpstr>
      <vt:lpstr>PowerPoint Presentation</vt:lpstr>
      <vt:lpstr>PowerPoint Presentation</vt:lpstr>
      <vt:lpstr>PowerPoint Presentation</vt:lpstr>
      <vt:lpstr>PowerPoint Presentation</vt:lpstr>
      <vt:lpstr>ER DIAGRAMS</vt:lpstr>
      <vt:lpstr>PowerPoint Presentation</vt:lpstr>
      <vt:lpstr>PowerPoint Presentation</vt:lpstr>
      <vt:lpstr>Company Schema</vt:lpstr>
      <vt:lpstr>PowerPoint Presentation</vt:lpstr>
      <vt:lpstr>Institute Database</vt:lpstr>
      <vt:lpstr>PowerPoint Presentation</vt:lpstr>
      <vt:lpstr>University database schema</vt:lpstr>
      <vt:lpstr>Facebook Database</vt:lpstr>
      <vt:lpstr>Movies database schema</vt:lpstr>
      <vt:lpstr>Bank database schema</vt:lpstr>
      <vt:lpstr>Bus Ticketing System</vt:lpstr>
      <vt:lpstr>Airline database schema</vt:lpstr>
      <vt:lpstr>Hospital Management System</vt:lpstr>
      <vt:lpstr>Library Database:</vt:lpstr>
      <vt:lpstr>PowerPoint Presentation</vt:lpstr>
      <vt:lpstr>ORDER DATABASE</vt:lpstr>
      <vt:lpstr>PowerPoint Presentation</vt:lpstr>
      <vt:lpstr>MOVIE DATABASE</vt:lpstr>
      <vt:lpstr>PowerPoint Presentation</vt:lpstr>
      <vt:lpstr>National Hockey League (NHL)</vt:lpstr>
      <vt:lpstr>NHL</vt:lpstr>
      <vt:lpstr>PowerPoint Presentation</vt:lpstr>
      <vt:lpstr>Cab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Raghava</dc:creator>
  <cp:lastModifiedBy>User</cp:lastModifiedBy>
  <cp:revision>288</cp:revision>
  <dcterms:created xsi:type="dcterms:W3CDTF">2006-08-16T00:00:00Z</dcterms:created>
  <dcterms:modified xsi:type="dcterms:W3CDTF">2024-05-10T18:03:01Z</dcterms:modified>
</cp:coreProperties>
</file>